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4">
  <p:sldMasterIdLst>
    <p:sldMasterId id="2147483758" r:id="rId1"/>
  </p:sldMasterIdLst>
  <p:notesMasterIdLst>
    <p:notesMasterId r:id="rId19"/>
  </p:notesMasterIdLst>
  <p:sldIdLst>
    <p:sldId id="291" r:id="rId2"/>
    <p:sldId id="256" r:id="rId3"/>
    <p:sldId id="279" r:id="rId4"/>
    <p:sldId id="271" r:id="rId5"/>
    <p:sldId id="272" r:id="rId6"/>
    <p:sldId id="273" r:id="rId7"/>
    <p:sldId id="277" r:id="rId8"/>
    <p:sldId id="288" r:id="rId9"/>
    <p:sldId id="280" r:id="rId10"/>
    <p:sldId id="283" r:id="rId11"/>
    <p:sldId id="282" r:id="rId12"/>
    <p:sldId id="289" r:id="rId13"/>
    <p:sldId id="284" r:id="rId14"/>
    <p:sldId id="285" r:id="rId15"/>
    <p:sldId id="286" r:id="rId16"/>
    <p:sldId id="287" r:id="rId17"/>
    <p:sldId id="269" r:id="rId18"/>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CF1AB2-1976-4502-BF36-3FF5EA218861}" styleName="Средний стиль 4 — акцент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792"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A65E85A-9F89-4092-A019-0C113215099E}" type="datetimeFigureOut">
              <a:rPr lang="ru-RU" smtClean="0"/>
              <a:t>20.08.2026</a:t>
            </a:fld>
            <a:endParaRPr lang="ru-RU"/>
          </a:p>
        </p:txBody>
      </p:sp>
      <p:sp>
        <p:nvSpPr>
          <p:cNvPr id="4" name="Образ слайда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989C483-66F1-4C24-8EF1-A7A9A8FD5B7F}" type="slidenum">
              <a:rPr lang="ru-RU" smtClean="0"/>
              <a:t>‹#›</a:t>
            </a:fld>
            <a:endParaRPr lang="ru-RU"/>
          </a:p>
        </p:txBody>
      </p:sp>
    </p:spTree>
    <p:extLst>
      <p:ext uri="{BB962C8B-B14F-4D97-AF65-F5344CB8AC3E}">
        <p14:creationId xmlns:p14="http://schemas.microsoft.com/office/powerpoint/2010/main" val="42744779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txBody>
          <a:bodyPr/>
          <a:lstStyle/>
          <a:p>
            <a:endParaRPr lang="ru-RU"/>
          </a:p>
        </p:txBody>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9989C483-66F1-4C24-8EF1-A7A9A8FD5B7F}" type="slidenum">
              <a:rPr lang="ru-RU" smtClean="0"/>
              <a:t>2</a:t>
            </a:fld>
            <a:endParaRPr lang="ru-RU"/>
          </a:p>
        </p:txBody>
      </p:sp>
    </p:spTree>
    <p:extLst>
      <p:ext uri="{BB962C8B-B14F-4D97-AF65-F5344CB8AC3E}">
        <p14:creationId xmlns:p14="http://schemas.microsoft.com/office/powerpoint/2010/main" val="3127283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9989C483-66F1-4C24-8EF1-A7A9A8FD5B7F}" type="slidenum">
              <a:rPr lang="ru-RU" smtClean="0"/>
              <a:t>3</a:t>
            </a:fld>
            <a:endParaRPr lang="ru-RU"/>
          </a:p>
        </p:txBody>
      </p:sp>
    </p:spTree>
    <p:extLst>
      <p:ext uri="{BB962C8B-B14F-4D97-AF65-F5344CB8AC3E}">
        <p14:creationId xmlns:p14="http://schemas.microsoft.com/office/powerpoint/2010/main" val="34182017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p:cNvSpPr>
            <a:spLocks noGrp="1"/>
          </p:cNvSpPr>
          <p:nvPr>
            <p:ph type="dt" sz="half" idx="10"/>
          </p:nvPr>
        </p:nvSpPr>
        <p:spPr/>
        <p:txBody>
          <a:bodyPr/>
          <a:lstStyle/>
          <a:p>
            <a:fld id="{29CCDEE2-70A0-4491-98DD-8BB87DF6175B}" type="datetimeFigureOut">
              <a:rPr lang="ru-RU" smtClean="0"/>
              <a:t>20.08.2026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9BA22FA-F976-4CA4-8B5A-6BBEF2F61590}" type="slidenum">
              <a:rPr lang="ru-RU" smtClean="0"/>
              <a:t>‹#›</a:t>
            </a:fld>
            <a:endParaRPr lang="ru-RU"/>
          </a:p>
        </p:txBody>
      </p:sp>
    </p:spTree>
    <p:extLst>
      <p:ext uri="{BB962C8B-B14F-4D97-AF65-F5344CB8AC3E}">
        <p14:creationId xmlns:p14="http://schemas.microsoft.com/office/powerpoint/2010/main" val="41584259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29CCDEE2-70A0-4491-98DD-8BB87DF6175B}" type="datetimeFigureOut">
              <a:rPr lang="ru-RU" smtClean="0"/>
              <a:t>20.08.2026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9BA22FA-F976-4CA4-8B5A-6BBEF2F61590}" type="slidenum">
              <a:rPr lang="ru-RU" smtClean="0"/>
              <a:t>‹#›</a:t>
            </a:fld>
            <a:endParaRPr lang="ru-RU"/>
          </a:p>
        </p:txBody>
      </p:sp>
    </p:spTree>
    <p:extLst>
      <p:ext uri="{BB962C8B-B14F-4D97-AF65-F5344CB8AC3E}">
        <p14:creationId xmlns:p14="http://schemas.microsoft.com/office/powerpoint/2010/main" val="5638048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29CCDEE2-70A0-4491-98DD-8BB87DF6175B}" type="datetimeFigureOut">
              <a:rPr lang="ru-RU" smtClean="0"/>
              <a:t>20.08.2026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9BA22FA-F976-4CA4-8B5A-6BBEF2F61590}" type="slidenum">
              <a:rPr lang="ru-RU" smtClean="0"/>
              <a:t>‹#›</a:t>
            </a:fld>
            <a:endParaRPr lang="ru-RU"/>
          </a:p>
        </p:txBody>
      </p:sp>
    </p:spTree>
    <p:extLst>
      <p:ext uri="{BB962C8B-B14F-4D97-AF65-F5344CB8AC3E}">
        <p14:creationId xmlns:p14="http://schemas.microsoft.com/office/powerpoint/2010/main" val="41151732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29CCDEE2-70A0-4491-98DD-8BB87DF6175B}" type="datetimeFigureOut">
              <a:rPr lang="ru-RU" smtClean="0"/>
              <a:t>20.08.2026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9BA22FA-F976-4CA4-8B5A-6BBEF2F61590}" type="slidenum">
              <a:rPr lang="ru-RU" smtClean="0"/>
              <a:t>‹#›</a:t>
            </a:fld>
            <a:endParaRPr lang="ru-RU"/>
          </a:p>
        </p:txBody>
      </p:sp>
    </p:spTree>
    <p:extLst>
      <p:ext uri="{BB962C8B-B14F-4D97-AF65-F5344CB8AC3E}">
        <p14:creationId xmlns:p14="http://schemas.microsoft.com/office/powerpoint/2010/main" val="1228579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29CCDEE2-70A0-4491-98DD-8BB87DF6175B}" type="datetimeFigureOut">
              <a:rPr lang="ru-RU" smtClean="0"/>
              <a:t>20.08.2026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69BA22FA-F976-4CA4-8B5A-6BBEF2F61590}" type="slidenum">
              <a:rPr lang="ru-RU" smtClean="0"/>
              <a:t>‹#›</a:t>
            </a:fld>
            <a:endParaRPr lang="ru-RU"/>
          </a:p>
        </p:txBody>
      </p:sp>
    </p:spTree>
    <p:extLst>
      <p:ext uri="{BB962C8B-B14F-4D97-AF65-F5344CB8AC3E}">
        <p14:creationId xmlns:p14="http://schemas.microsoft.com/office/powerpoint/2010/main" val="37292264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29CCDEE2-70A0-4491-98DD-8BB87DF6175B}" type="datetimeFigureOut">
              <a:rPr lang="ru-RU" smtClean="0"/>
              <a:t>20.08.2026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69BA22FA-F976-4CA4-8B5A-6BBEF2F61590}" type="slidenum">
              <a:rPr lang="ru-RU" smtClean="0"/>
              <a:t>‹#›</a:t>
            </a:fld>
            <a:endParaRPr lang="ru-RU"/>
          </a:p>
        </p:txBody>
      </p:sp>
    </p:spTree>
    <p:extLst>
      <p:ext uri="{BB962C8B-B14F-4D97-AF65-F5344CB8AC3E}">
        <p14:creationId xmlns:p14="http://schemas.microsoft.com/office/powerpoint/2010/main" val="28091137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29CCDEE2-70A0-4491-98DD-8BB87DF6175B}" type="datetimeFigureOut">
              <a:rPr lang="ru-RU" smtClean="0"/>
              <a:t>20.08.2026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69BA22FA-F976-4CA4-8B5A-6BBEF2F61590}" type="slidenum">
              <a:rPr lang="ru-RU" smtClean="0"/>
              <a:t>‹#›</a:t>
            </a:fld>
            <a:endParaRPr lang="ru-RU"/>
          </a:p>
        </p:txBody>
      </p:sp>
    </p:spTree>
    <p:extLst>
      <p:ext uri="{BB962C8B-B14F-4D97-AF65-F5344CB8AC3E}">
        <p14:creationId xmlns:p14="http://schemas.microsoft.com/office/powerpoint/2010/main" val="14312555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29CCDEE2-70A0-4491-98DD-8BB87DF6175B}" type="datetimeFigureOut">
              <a:rPr lang="ru-RU" smtClean="0"/>
              <a:t>20.08.2026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9BA22FA-F976-4CA4-8B5A-6BBEF2F61590}" type="slidenum">
              <a:rPr lang="ru-RU" smtClean="0"/>
              <a:t>‹#›</a:t>
            </a:fld>
            <a:endParaRPr lang="ru-RU"/>
          </a:p>
        </p:txBody>
      </p:sp>
    </p:spTree>
    <p:extLst>
      <p:ext uri="{BB962C8B-B14F-4D97-AF65-F5344CB8AC3E}">
        <p14:creationId xmlns:p14="http://schemas.microsoft.com/office/powerpoint/2010/main" val="39737140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29CCDEE2-70A0-4491-98DD-8BB87DF6175B}" type="datetimeFigureOut">
              <a:rPr lang="ru-RU" smtClean="0"/>
              <a:t>20.08.2026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9BA22FA-F976-4CA4-8B5A-6BBEF2F61590}" type="slidenum">
              <a:rPr lang="ru-RU" smtClean="0"/>
              <a:t>‹#›</a:t>
            </a:fld>
            <a:endParaRPr lang="ru-RU"/>
          </a:p>
        </p:txBody>
      </p:sp>
    </p:spTree>
    <p:extLst>
      <p:ext uri="{BB962C8B-B14F-4D97-AF65-F5344CB8AC3E}">
        <p14:creationId xmlns:p14="http://schemas.microsoft.com/office/powerpoint/2010/main" val="11680000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29CCDEE2-70A0-4491-98DD-8BB87DF6175B}" type="datetimeFigureOut">
              <a:rPr lang="ru-RU" smtClean="0"/>
              <a:t>20.08.2026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9BA22FA-F976-4CA4-8B5A-6BBEF2F61590}" type="slidenum">
              <a:rPr lang="ru-RU" smtClean="0"/>
              <a:t>‹#›</a:t>
            </a:fld>
            <a:endParaRPr lang="ru-RU"/>
          </a:p>
        </p:txBody>
      </p:sp>
    </p:spTree>
    <p:extLst>
      <p:ext uri="{BB962C8B-B14F-4D97-AF65-F5344CB8AC3E}">
        <p14:creationId xmlns:p14="http://schemas.microsoft.com/office/powerpoint/2010/main" val="30405731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29CCDEE2-70A0-4491-98DD-8BB87DF6175B}" type="datetimeFigureOut">
              <a:rPr lang="ru-RU" smtClean="0"/>
              <a:t>20.08.2026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9BA22FA-F976-4CA4-8B5A-6BBEF2F61590}" type="slidenum">
              <a:rPr lang="ru-RU" smtClean="0"/>
              <a:t>‹#›</a:t>
            </a:fld>
            <a:endParaRPr lang="ru-RU"/>
          </a:p>
        </p:txBody>
      </p:sp>
    </p:spTree>
    <p:extLst>
      <p:ext uri="{BB962C8B-B14F-4D97-AF65-F5344CB8AC3E}">
        <p14:creationId xmlns:p14="http://schemas.microsoft.com/office/powerpoint/2010/main" val="35809586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7000" b="-17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CCDEE2-70A0-4491-98DD-8BB87DF6175B}" type="datetimeFigureOut">
              <a:rPr lang="ru-RU" smtClean="0"/>
              <a:t>20.08.2026</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BA22FA-F976-4CA4-8B5A-6BBEF2F61590}" type="slidenum">
              <a:rPr lang="ru-RU" smtClean="0"/>
              <a:t>‹#›</a:t>
            </a:fld>
            <a:endParaRPr lang="ru-RU"/>
          </a:p>
        </p:txBody>
      </p:sp>
    </p:spTree>
    <p:extLst>
      <p:ext uri="{BB962C8B-B14F-4D97-AF65-F5344CB8AC3E}">
        <p14:creationId xmlns:p14="http://schemas.microsoft.com/office/powerpoint/2010/main" val="2040874817"/>
      </p:ext>
    </p:extLst>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hyperlink" Target="https://adilet.zan.kz/rus/docs/V1600013227#z1" TargetMode="Externa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a:extLst>
              <a:ext uri="{FF2B5EF4-FFF2-40B4-BE49-F238E27FC236}">
                <a16:creationId xmlns:a16="http://schemas.microsoft.com/office/drawing/2014/main" id="{2144FB4F-6BD2-F558-6F3C-41F7CC30BAAB}"/>
              </a:ext>
            </a:extLst>
          </p:cNvPr>
          <p:cNvPicPr>
            <a:picLocks noChangeAspect="1"/>
          </p:cNvPicPr>
          <p:nvPr/>
        </p:nvPicPr>
        <p:blipFill>
          <a:blip r:embed="rId2"/>
          <a:stretch>
            <a:fillRect/>
          </a:stretch>
        </p:blipFill>
        <p:spPr>
          <a:xfrm>
            <a:off x="0" y="0"/>
            <a:ext cx="12192000" cy="6858000"/>
          </a:xfrm>
          <a:prstGeom prst="rect">
            <a:avLst/>
          </a:prstGeom>
          <a:ln>
            <a:noFill/>
          </a:ln>
          <a:effectLst>
            <a:softEdge rad="112500"/>
          </a:effectLst>
        </p:spPr>
      </p:pic>
    </p:spTree>
    <p:extLst>
      <p:ext uri="{BB962C8B-B14F-4D97-AF65-F5344CB8AC3E}">
        <p14:creationId xmlns:p14="http://schemas.microsoft.com/office/powerpoint/2010/main" val="9152847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13298" y="225799"/>
            <a:ext cx="9683014" cy="1355051"/>
          </a:xfrm>
          <a:prstGeom prst="rect">
            <a:avLst/>
          </a:prstGeom>
        </p:spPr>
        <p:txBody>
          <a:bodyPr wrap="square">
            <a:spAutoFit/>
          </a:bodyPr>
          <a:lstStyle/>
          <a:p>
            <a:pPr algn="ctr">
              <a:lnSpc>
                <a:spcPct val="115000"/>
              </a:lnSpc>
              <a:spcAft>
                <a:spcPts val="1000"/>
              </a:spcAft>
            </a:pPr>
            <a:endParaRPr lang="en-US" sz="2000" b="1" dirty="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endParaRPr>
          </a:p>
          <a:p>
            <a:pPr algn="ctr">
              <a:lnSpc>
                <a:spcPct val="115000"/>
              </a:lnSpc>
              <a:spcAft>
                <a:spcPts val="1000"/>
              </a:spcAft>
            </a:pPr>
            <a:r>
              <a:rPr lang="kk-KZ" sz="2000" b="1" dirty="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«Ақмола облысы білім басқармасының психологиялық қолдау орталығы» КММ</a:t>
            </a:r>
            <a:endParaRPr lang="ru-RU" sz="1600" b="1" dirty="0">
              <a:solidFill>
                <a:srgbClr val="7030A0"/>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1000"/>
              </a:spcAft>
            </a:pPr>
            <a:r>
              <a:rPr lang="kk-KZ" dirty="0">
                <a:latin typeface="Times New Roman" panose="02020603050405020304" pitchFamily="18" charset="0"/>
                <a:ea typeface="Times New Roman" panose="02020603050405020304" pitchFamily="18" charset="0"/>
                <a:cs typeface="Times New Roman" panose="02020603050405020304" pitchFamily="18" charset="0"/>
              </a:rPr>
              <a:t> </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DE00DB72-81B1-81CE-31B0-62A815906BAB}"/>
              </a:ext>
            </a:extLst>
          </p:cNvPr>
          <p:cNvSpPr txBox="1"/>
          <p:nvPr/>
        </p:nvSpPr>
        <p:spPr>
          <a:xfrm>
            <a:off x="1841314" y="1676460"/>
            <a:ext cx="9208008" cy="1569660"/>
          </a:xfrm>
          <a:prstGeom prst="rect">
            <a:avLst/>
          </a:prstGeom>
          <a:noFill/>
        </p:spPr>
        <p:txBody>
          <a:bodyPr wrap="square">
            <a:spAutoFit/>
          </a:bodyPr>
          <a:lstStyle/>
          <a:p>
            <a:pPr algn="ctr"/>
            <a:r>
              <a:rPr lang="ru-RU" sz="3200" dirty="0">
                <a:latin typeface="Times New Roman" panose="02020603050405020304" pitchFamily="18" charset="0"/>
                <a:cs typeface="Times New Roman" panose="02020603050405020304" pitchFamily="18" charset="0"/>
              </a:rPr>
              <a:t>«Орта </a:t>
            </a:r>
            <a:r>
              <a:rPr lang="ru-RU" sz="3200" dirty="0" err="1">
                <a:latin typeface="Times New Roman" panose="02020603050405020304" pitchFamily="18" charset="0"/>
                <a:cs typeface="Times New Roman" panose="02020603050405020304" pitchFamily="18" charset="0"/>
              </a:rPr>
              <a:t>білім</a:t>
            </a:r>
            <a:r>
              <a:rPr lang="ru-RU" sz="3200" dirty="0">
                <a:latin typeface="Times New Roman" panose="02020603050405020304" pitchFamily="18" charset="0"/>
                <a:cs typeface="Times New Roman" panose="02020603050405020304" pitchFamily="18" charset="0"/>
              </a:rPr>
              <a:t> беру </a:t>
            </a:r>
            <a:r>
              <a:rPr lang="ru-RU" sz="3200" dirty="0" err="1">
                <a:latin typeface="Times New Roman" panose="02020603050405020304" pitchFamily="18" charset="0"/>
                <a:cs typeface="Times New Roman" panose="02020603050405020304" pitchFamily="18" charset="0"/>
              </a:rPr>
              <a:t>ұйымдарының</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психологиялық-педагогикалық</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қолдау</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қызметін</a:t>
            </a:r>
            <a:r>
              <a:rPr lang="ru-RU" sz="3200" dirty="0">
                <a:latin typeface="Times New Roman" panose="02020603050405020304" pitchFamily="18" charset="0"/>
                <a:cs typeface="Times New Roman" panose="02020603050405020304" pitchFamily="18" charset="0"/>
              </a:rPr>
              <a:t> (ППҚҚ) </a:t>
            </a:r>
            <a:r>
              <a:rPr lang="ru-RU" sz="3200" dirty="0" err="1">
                <a:latin typeface="Times New Roman" panose="02020603050405020304" pitchFamily="18" charset="0"/>
                <a:cs typeface="Times New Roman" panose="02020603050405020304" pitchFamily="18" charset="0"/>
              </a:rPr>
              <a:t>нормативтік-құқықтық</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қамтамасыз</a:t>
            </a:r>
            <a:r>
              <a:rPr lang="ru-RU" sz="3200" dirty="0">
                <a:latin typeface="Times New Roman" panose="02020603050405020304" pitchFamily="18" charset="0"/>
                <a:cs typeface="Times New Roman" panose="02020603050405020304" pitchFamily="18" charset="0"/>
              </a:rPr>
              <a:t> </a:t>
            </a:r>
            <a:r>
              <a:rPr lang="ru-RU" sz="3200" dirty="0" err="1">
                <a:latin typeface="Times New Roman" panose="02020603050405020304" pitchFamily="18" charset="0"/>
                <a:cs typeface="Times New Roman" panose="02020603050405020304" pitchFamily="18" charset="0"/>
              </a:rPr>
              <a:t>ету</a:t>
            </a:r>
            <a:r>
              <a:rPr lang="ru-RU" sz="3200" dirty="0">
                <a:latin typeface="Times New Roman" panose="02020603050405020304" pitchFamily="18" charset="0"/>
                <a:cs typeface="Times New Roman" panose="02020603050405020304" pitchFamily="18" charset="0"/>
              </a:rPr>
              <a:t>»</a:t>
            </a:r>
          </a:p>
        </p:txBody>
      </p:sp>
      <p:sp>
        <p:nvSpPr>
          <p:cNvPr id="8" name="TextBox 7">
            <a:extLst>
              <a:ext uri="{FF2B5EF4-FFF2-40B4-BE49-F238E27FC236}">
                <a16:creationId xmlns:a16="http://schemas.microsoft.com/office/drawing/2014/main" id="{B8ACE5B0-89EA-489C-3E33-A475270ACFD3}"/>
              </a:ext>
            </a:extLst>
          </p:cNvPr>
          <p:cNvSpPr txBox="1"/>
          <p:nvPr/>
        </p:nvSpPr>
        <p:spPr>
          <a:xfrm>
            <a:off x="1713298" y="3781151"/>
            <a:ext cx="9208008" cy="1569660"/>
          </a:xfrm>
          <a:prstGeom prst="rect">
            <a:avLst/>
          </a:prstGeom>
          <a:noFill/>
        </p:spPr>
        <p:txBody>
          <a:bodyPr wrap="square">
            <a:spAutoFit/>
          </a:bodyPr>
          <a:lstStyle/>
          <a:p>
            <a:pPr algn="ctr"/>
            <a:r>
              <a:rPr lang="ru-RU" sz="3200" dirty="0">
                <a:latin typeface="Times New Roman" panose="02020603050405020304" pitchFamily="18" charset="0"/>
                <a:cs typeface="Times New Roman" panose="02020603050405020304" pitchFamily="18" charset="0"/>
              </a:rPr>
              <a:t>«Нормативно-правовое обеспечение службы психолого-педагогического сопровождения (СППС) организаций среднего образования»</a:t>
            </a:r>
          </a:p>
        </p:txBody>
      </p:sp>
    </p:spTree>
    <p:extLst>
      <p:ext uri="{BB962C8B-B14F-4D97-AF65-F5344CB8AC3E}">
        <p14:creationId xmlns:p14="http://schemas.microsoft.com/office/powerpoint/2010/main" val="25905930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FFC98A89-D176-40EF-E017-088DF3E95F1F}"/>
              </a:ext>
            </a:extLst>
          </p:cNvPr>
          <p:cNvSpPr/>
          <p:nvPr/>
        </p:nvSpPr>
        <p:spPr>
          <a:xfrm>
            <a:off x="1933575" y="439942"/>
            <a:ext cx="9124950" cy="2813078"/>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algn="ctr">
              <a:lnSpc>
                <a:spcPct val="115000"/>
              </a:lnSpc>
              <a:spcAft>
                <a:spcPts val="0"/>
              </a:spcAft>
            </a:pPr>
            <a:r>
              <a:rPr lang="ru-RU" sz="1600" b="1" dirty="0">
                <a:latin typeface="Times New Roman" pitchFamily="18" charset="0"/>
                <a:ea typeface="Calibri" panose="020F0502020204030204" pitchFamily="34" charset="0"/>
                <a:cs typeface="Times New Roman" panose="02020603050405020304" pitchFamily="18" charset="0"/>
              </a:rPr>
              <a:t>Б</a:t>
            </a:r>
            <a:r>
              <a:rPr lang="kk-KZ" sz="1600" b="1" dirty="0">
                <a:latin typeface="Times New Roman" pitchFamily="18" charset="0"/>
                <a:ea typeface="Calibri" panose="020F0502020204030204" pitchFamily="34" charset="0"/>
                <a:cs typeface="Times New Roman" panose="02020603050405020304" pitchFamily="18" charset="0"/>
              </a:rPr>
              <a:t>ілім беру </a:t>
            </a:r>
            <a:r>
              <a:rPr lang="ru-RU" sz="1600" b="1" dirty="0">
                <a:latin typeface="Times New Roman" pitchFamily="18" charset="0"/>
                <a:ea typeface="Calibri" panose="020F0502020204030204" pitchFamily="34" charset="0"/>
                <a:cs typeface="Times New Roman" panose="02020603050405020304" pitchFamily="18" charset="0"/>
              </a:rPr>
              <a:t>ұйымдарының психологиялық-</a:t>
            </a:r>
            <a:r>
              <a:rPr lang="ru-RU" sz="1600" b="1" dirty="0" err="1">
                <a:latin typeface="Times New Roman" pitchFamily="18" charset="0"/>
                <a:ea typeface="Calibri" panose="020F0502020204030204" pitchFamily="34" charset="0"/>
                <a:cs typeface="Times New Roman" panose="02020603050405020304" pitchFamily="18" charset="0"/>
              </a:rPr>
              <a:t>педагогикалық</a:t>
            </a:r>
            <a:r>
              <a:rPr lang="ru-RU" sz="1600" b="1" dirty="0">
                <a:latin typeface="Times New Roman" pitchFamily="18" charset="0"/>
                <a:ea typeface="Calibri" panose="020F0502020204030204" pitchFamily="34" charset="0"/>
                <a:cs typeface="Times New Roman" panose="02020603050405020304" pitchFamily="18" charset="0"/>
              </a:rPr>
              <a:t> </a:t>
            </a:r>
            <a:r>
              <a:rPr lang="ru-RU" sz="1600" b="1" dirty="0" err="1">
                <a:latin typeface="Times New Roman" pitchFamily="18" charset="0"/>
                <a:ea typeface="Calibri" panose="020F0502020204030204" pitchFamily="34" charset="0"/>
                <a:cs typeface="Times New Roman" panose="02020603050405020304" pitchFamily="18" charset="0"/>
              </a:rPr>
              <a:t>сүйемелдеу</a:t>
            </a:r>
            <a:r>
              <a:rPr lang="ru-RU" sz="1600" b="1" dirty="0">
                <a:latin typeface="Times New Roman" pitchFamily="18" charset="0"/>
                <a:ea typeface="Calibri" panose="020F0502020204030204" pitchFamily="34" charset="0"/>
                <a:cs typeface="Times New Roman" panose="02020603050405020304" pitchFamily="18" charset="0"/>
              </a:rPr>
              <a:t> </a:t>
            </a:r>
            <a:r>
              <a:rPr lang="ru-RU" sz="1600" b="1" dirty="0" err="1">
                <a:latin typeface="Times New Roman" pitchFamily="18" charset="0"/>
                <a:ea typeface="Calibri" panose="020F0502020204030204" pitchFamily="34" charset="0"/>
                <a:cs typeface="Times New Roman" panose="02020603050405020304" pitchFamily="18" charset="0"/>
              </a:rPr>
              <a:t>қызметінің</a:t>
            </a:r>
            <a:r>
              <a:rPr lang="ru-RU" sz="1600" b="1" dirty="0">
                <a:latin typeface="Times New Roman" pitchFamily="18" charset="0"/>
                <a:ea typeface="Calibri" panose="020F0502020204030204" pitchFamily="34" charset="0"/>
                <a:cs typeface="Times New Roman" panose="02020603050405020304" pitchFamily="18" charset="0"/>
              </a:rPr>
              <a:t> </a:t>
            </a:r>
            <a:r>
              <a:rPr lang="ru-RU" sz="1600" b="1" dirty="0" err="1">
                <a:latin typeface="Times New Roman" pitchFamily="18" charset="0"/>
                <a:ea typeface="Calibri" panose="020F0502020204030204" pitchFamily="34" charset="0"/>
                <a:cs typeface="Times New Roman" panose="02020603050405020304" pitchFamily="18" charset="0"/>
              </a:rPr>
              <a:t>нормативтік-құқықтық</a:t>
            </a:r>
            <a:r>
              <a:rPr lang="ru-RU" sz="1600" b="1" dirty="0">
                <a:latin typeface="Times New Roman" pitchFamily="18" charset="0"/>
                <a:ea typeface="Calibri" panose="020F0502020204030204" pitchFamily="34" charset="0"/>
                <a:cs typeface="Times New Roman" panose="02020603050405020304" pitchFamily="18" charset="0"/>
              </a:rPr>
              <a:t> </a:t>
            </a:r>
            <a:r>
              <a:rPr lang="ru-RU" sz="1600" b="1" dirty="0" err="1">
                <a:latin typeface="Times New Roman" pitchFamily="18" charset="0"/>
                <a:ea typeface="Calibri" panose="020F0502020204030204" pitchFamily="34" charset="0"/>
                <a:cs typeface="Times New Roman" panose="02020603050405020304" pitchFamily="18" charset="0"/>
              </a:rPr>
              <a:t>базасы</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p>
          <a:p>
            <a:pPr algn="just"/>
            <a:r>
              <a:rPr lang="ru-RU" sz="1400" dirty="0">
                <a:latin typeface="Times New Roman" pitchFamily="18" charset="0"/>
                <a:cs typeface="Times New Roman" pitchFamily="18" charset="0"/>
              </a:rPr>
              <a:t>Қазақстан </a:t>
            </a:r>
            <a:r>
              <a:rPr lang="ru-RU" sz="1400" dirty="0" err="1">
                <a:latin typeface="Times New Roman" pitchFamily="18" charset="0"/>
                <a:cs typeface="Times New Roman" pitchFamily="18" charset="0"/>
              </a:rPr>
              <a:t>Республикасының</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Әділет</a:t>
            </a:r>
            <a:r>
              <a:rPr lang="ru-RU" sz="1400" dirty="0">
                <a:latin typeface="Times New Roman" pitchFamily="18" charset="0"/>
                <a:cs typeface="Times New Roman" pitchFamily="18" charset="0"/>
              </a:rPr>
              <a:t>» АҚ-да және </a:t>
            </a:r>
            <a:r>
              <a:rPr lang="ru-RU" sz="1400" dirty="0" err="1">
                <a:latin typeface="Times New Roman" pitchFamily="18" charset="0"/>
                <a:cs typeface="Times New Roman" pitchFamily="18" charset="0"/>
              </a:rPr>
              <a:t>білім</a:t>
            </a:r>
            <a:r>
              <a:rPr lang="ru-RU" sz="1400" dirty="0">
                <a:latin typeface="Times New Roman" pitchFamily="18" charset="0"/>
                <a:cs typeface="Times New Roman" pitchFamily="18" charset="0"/>
              </a:rPr>
              <a:t> беру </a:t>
            </a:r>
            <a:r>
              <a:rPr lang="ru-RU" sz="1400" dirty="0" err="1">
                <a:latin typeface="Times New Roman" pitchFamily="18" charset="0"/>
                <a:cs typeface="Times New Roman" pitchFamily="18" charset="0"/>
              </a:rPr>
              <a:t>ұйымының</a:t>
            </a:r>
            <a:r>
              <a:rPr lang="ru-RU" sz="1400" dirty="0">
                <a:latin typeface="Times New Roman" pitchFamily="18" charset="0"/>
                <a:cs typeface="Times New Roman" pitchFamily="18" charset="0"/>
              </a:rPr>
              <a:t> веб-</a:t>
            </a:r>
            <a:r>
              <a:rPr lang="ru-RU" sz="1400" dirty="0" err="1">
                <a:latin typeface="Times New Roman" pitchFamily="18" charset="0"/>
                <a:cs typeface="Times New Roman" pitchFamily="18" charset="0"/>
              </a:rPr>
              <a:t>сайтында</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еркін</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қолжетімді</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нормативтік</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құқықтық</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құжаттардың</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электрондық</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форматын</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пайдалануға</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жол</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беріледі</a:t>
            </a:r>
            <a:r>
              <a:rPr lang="ru-RU" sz="1400" dirty="0">
                <a:latin typeface="Times New Roman" pitchFamily="18" charset="0"/>
                <a:cs typeface="Times New Roman" pitchFamily="18" charset="0"/>
              </a:rPr>
              <a:t>.</a:t>
            </a:r>
          </a:p>
          <a:p>
            <a:pPr algn="just"/>
            <a:r>
              <a:rPr lang="ru-RU" sz="1400" dirty="0">
                <a:latin typeface="Times New Roman" pitchFamily="18" charset="0"/>
                <a:cs typeface="Times New Roman" pitchFamily="18" charset="0"/>
              </a:rPr>
              <a:t>- Қазақстан </a:t>
            </a:r>
            <a:r>
              <a:rPr lang="ru-RU" sz="1400" dirty="0" err="1">
                <a:latin typeface="Times New Roman" pitchFamily="18" charset="0"/>
                <a:cs typeface="Times New Roman" pitchFamily="18" charset="0"/>
              </a:rPr>
              <a:t>Республикасының</a:t>
            </a:r>
            <a:r>
              <a:rPr lang="ru-RU" sz="1400" dirty="0">
                <a:latin typeface="Times New Roman" pitchFamily="18" charset="0"/>
                <a:cs typeface="Times New Roman" pitchFamily="18" charset="0"/>
              </a:rPr>
              <a:t> Бала </a:t>
            </a:r>
            <a:r>
              <a:rPr lang="ru-RU" sz="1400" dirty="0" err="1">
                <a:latin typeface="Times New Roman" pitchFamily="18" charset="0"/>
                <a:cs typeface="Times New Roman" pitchFamily="18" charset="0"/>
              </a:rPr>
              <a:t>құқықтары</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туралы</a:t>
            </a:r>
            <a:r>
              <a:rPr lang="ru-RU" sz="1400" dirty="0">
                <a:latin typeface="Times New Roman" pitchFamily="18" charset="0"/>
                <a:cs typeface="Times New Roman" pitchFamily="18" charset="0"/>
              </a:rPr>
              <a:t> конвенция</a:t>
            </a:r>
          </a:p>
          <a:p>
            <a:pPr algn="just"/>
            <a:r>
              <a:rPr lang="ru-RU" sz="1400" dirty="0">
                <a:latin typeface="Times New Roman" pitchFamily="18" charset="0"/>
                <a:cs typeface="Times New Roman" pitchFamily="18" charset="0"/>
              </a:rPr>
              <a:t>- «Қазақстан </a:t>
            </a:r>
            <a:r>
              <a:rPr lang="ru-RU" sz="1400" dirty="0" err="1">
                <a:latin typeface="Times New Roman" pitchFamily="18" charset="0"/>
                <a:cs typeface="Times New Roman" pitchFamily="18" charset="0"/>
              </a:rPr>
              <a:t>Республикасындағы</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баланың</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құқықтары</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туралы</a:t>
            </a:r>
            <a:r>
              <a:rPr lang="ru-RU" sz="1400" dirty="0">
                <a:latin typeface="Times New Roman" pitchFamily="18" charset="0"/>
                <a:cs typeface="Times New Roman" pitchFamily="18" charset="0"/>
              </a:rPr>
              <a:t>» Қазақстан </a:t>
            </a:r>
            <a:r>
              <a:rPr lang="ru-RU" sz="1400" dirty="0" err="1">
                <a:latin typeface="Times New Roman" pitchFamily="18" charset="0"/>
                <a:cs typeface="Times New Roman" pitchFamily="18" charset="0"/>
              </a:rPr>
              <a:t>Республикасының</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Заңы</a:t>
            </a:r>
            <a:endParaRPr lang="ru-RU" sz="1400" dirty="0">
              <a:latin typeface="Times New Roman" pitchFamily="18" charset="0"/>
              <a:cs typeface="Times New Roman" pitchFamily="18" charset="0"/>
            </a:endParaRPr>
          </a:p>
          <a:p>
            <a:pPr algn="just"/>
            <a:r>
              <a:rPr lang="ru-RU" sz="1400" dirty="0">
                <a:latin typeface="Times New Roman" pitchFamily="18" charset="0"/>
                <a:cs typeface="Times New Roman" pitchFamily="18" charset="0"/>
              </a:rPr>
              <a:t>- Қазақстан </a:t>
            </a:r>
            <a:r>
              <a:rPr lang="ru-RU" sz="1400" dirty="0" err="1">
                <a:latin typeface="Times New Roman" pitchFamily="18" charset="0"/>
                <a:cs typeface="Times New Roman" pitchFamily="18" charset="0"/>
              </a:rPr>
              <a:t>Республикасының</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Конституциясы</a:t>
            </a:r>
            <a:endParaRPr lang="ru-RU" sz="1400" dirty="0">
              <a:latin typeface="Times New Roman" pitchFamily="18" charset="0"/>
              <a:cs typeface="Times New Roman" pitchFamily="18" charset="0"/>
            </a:endParaRPr>
          </a:p>
          <a:p>
            <a:pPr algn="just"/>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Неке</a:t>
            </a:r>
            <a:r>
              <a:rPr lang="ru-RU" sz="1400" dirty="0">
                <a:latin typeface="Times New Roman" pitchFamily="18" charset="0"/>
                <a:cs typeface="Times New Roman" pitchFamily="18" charset="0"/>
              </a:rPr>
              <a:t> және </a:t>
            </a:r>
            <a:r>
              <a:rPr lang="ru-RU" sz="1400" dirty="0" err="1">
                <a:latin typeface="Times New Roman" pitchFamily="18" charset="0"/>
                <a:cs typeface="Times New Roman" pitchFamily="18" charset="0"/>
              </a:rPr>
              <a:t>отбасы</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туралы</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заң</a:t>
            </a:r>
            <a:endParaRPr lang="ru-RU" sz="1400" dirty="0">
              <a:latin typeface="Times New Roman" pitchFamily="18" charset="0"/>
              <a:cs typeface="Times New Roman" pitchFamily="18" charset="0"/>
            </a:endParaRPr>
          </a:p>
          <a:p>
            <a:pPr algn="just"/>
            <a:r>
              <a:rPr lang="ru-RU" sz="1400" dirty="0">
                <a:latin typeface="Times New Roman" pitchFamily="18" charset="0"/>
                <a:cs typeface="Times New Roman" pitchFamily="18" charset="0"/>
              </a:rPr>
              <a:t>- Қазақстан </a:t>
            </a:r>
            <a:r>
              <a:rPr lang="ru-RU" sz="1400" dirty="0" err="1">
                <a:latin typeface="Times New Roman" pitchFamily="18" charset="0"/>
                <a:cs typeface="Times New Roman" pitchFamily="18" charset="0"/>
              </a:rPr>
              <a:t>Республикасының</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Білім</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туралы</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заңы</a:t>
            </a:r>
            <a:endParaRPr lang="ru-RU" sz="1400" dirty="0">
              <a:latin typeface="Times New Roman" pitchFamily="18" charset="0"/>
              <a:cs typeface="Times New Roman" pitchFamily="18" charset="0"/>
            </a:endParaRPr>
          </a:p>
          <a:p>
            <a:pPr algn="just"/>
            <a:r>
              <a:rPr lang="ru-RU" sz="1400" dirty="0">
                <a:latin typeface="Times New Roman" pitchFamily="18" charset="0"/>
                <a:cs typeface="Times New Roman" pitchFamily="18" charset="0"/>
              </a:rPr>
              <a:t>- Қазақстан </a:t>
            </a:r>
            <a:r>
              <a:rPr lang="ru-RU" sz="1400" dirty="0" err="1">
                <a:latin typeface="Times New Roman" pitchFamily="18" charset="0"/>
                <a:cs typeface="Times New Roman" pitchFamily="18" charset="0"/>
              </a:rPr>
              <a:t>Республикасының</a:t>
            </a:r>
            <a:r>
              <a:rPr lang="ru-RU" sz="1400" dirty="0">
                <a:latin typeface="Times New Roman" pitchFamily="18" charset="0"/>
                <a:cs typeface="Times New Roman" pitchFamily="18" charset="0"/>
              </a:rPr>
              <a:t> педагог </a:t>
            </a:r>
            <a:r>
              <a:rPr lang="ru-RU" sz="1400" dirty="0" err="1">
                <a:latin typeface="Times New Roman" pitchFamily="18" charset="0"/>
                <a:cs typeface="Times New Roman" pitchFamily="18" charset="0"/>
              </a:rPr>
              <a:t>мәртебесі</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туралы</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заңы</a:t>
            </a:r>
            <a:endParaRPr lang="ru-RU" sz="1400" dirty="0">
              <a:latin typeface="Times New Roman" pitchFamily="18" charset="0"/>
              <a:cs typeface="Times New Roman" pitchFamily="18" charset="0"/>
            </a:endParaRPr>
          </a:p>
          <a:p>
            <a:pPr algn="just"/>
            <a:r>
              <a:rPr lang="ru-RU" sz="1400" dirty="0">
                <a:latin typeface="Times New Roman" pitchFamily="18" charset="0"/>
                <a:cs typeface="Times New Roman" pitchFamily="18" charset="0"/>
              </a:rPr>
              <a:t>- 2026 - 2030 </a:t>
            </a:r>
            <a:r>
              <a:rPr lang="ru-RU" sz="1400" dirty="0" err="1">
                <a:latin typeface="Times New Roman" pitchFamily="18" charset="0"/>
                <a:cs typeface="Times New Roman" pitchFamily="18" charset="0"/>
              </a:rPr>
              <a:t>жылдарға</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арналған</a:t>
            </a:r>
            <a:r>
              <a:rPr lang="ru-RU" sz="1400" dirty="0">
                <a:latin typeface="Times New Roman" pitchFamily="18" charset="0"/>
                <a:cs typeface="Times New Roman" pitchFamily="18" charset="0"/>
              </a:rPr>
              <a:t> «Қазақстан </a:t>
            </a:r>
            <a:r>
              <a:rPr lang="ru-RU" sz="1400" dirty="0" err="1">
                <a:latin typeface="Times New Roman" pitchFamily="18" charset="0"/>
                <a:cs typeface="Times New Roman" pitchFamily="18" charset="0"/>
              </a:rPr>
              <a:t>балалары</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тұжырымдамасы</a:t>
            </a:r>
            <a:endParaRPr lang="ru-RU" sz="1400" dirty="0">
              <a:latin typeface="Times New Roman" pitchFamily="18" charset="0"/>
              <a:cs typeface="Times New Roman" pitchFamily="18" charset="0"/>
            </a:endParaRPr>
          </a:p>
          <a:p>
            <a:pPr algn="just"/>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Бұйрықтар</a:t>
            </a:r>
            <a:r>
              <a:rPr lang="ru-RU" sz="1400" dirty="0">
                <a:latin typeface="Times New Roman" pitchFamily="18" charset="0"/>
                <a:cs typeface="Times New Roman" pitchFamily="18" charset="0"/>
              </a:rPr>
              <a:t> және НӘХ (</a:t>
            </a:r>
            <a:r>
              <a:rPr lang="ru-RU" sz="1400" dirty="0" err="1">
                <a:latin typeface="Times New Roman" pitchFamily="18" charset="0"/>
                <a:cs typeface="Times New Roman" pitchFamily="18" charset="0"/>
              </a:rPr>
              <a:t>республикалық</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нұсқаулық-әдістемелік</a:t>
            </a:r>
            <a:r>
              <a:rPr lang="ru-RU" sz="1400" dirty="0">
                <a:latin typeface="Times New Roman" pitchFamily="18" charset="0"/>
                <a:cs typeface="Times New Roman" pitchFamily="18" charset="0"/>
              </a:rPr>
              <a:t> </a:t>
            </a:r>
            <a:r>
              <a:rPr lang="ru-RU" sz="1400" dirty="0" err="1">
                <a:latin typeface="Times New Roman" pitchFamily="18" charset="0"/>
                <a:cs typeface="Times New Roman" pitchFamily="18" charset="0"/>
              </a:rPr>
              <a:t>хаттар</a:t>
            </a:r>
            <a:r>
              <a:rPr lang="ru-RU" sz="1400" dirty="0">
                <a:latin typeface="Times New Roman" pitchFamily="18" charset="0"/>
                <a:cs typeface="Times New Roman" pitchFamily="18" charset="0"/>
              </a:rPr>
              <a:t>)</a:t>
            </a:r>
            <a:endParaRPr lang="ru-RU" sz="1400"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3" name="Прямоугольник 2">
            <a:extLst>
              <a:ext uri="{FF2B5EF4-FFF2-40B4-BE49-F238E27FC236}">
                <a16:creationId xmlns:a16="http://schemas.microsoft.com/office/drawing/2014/main" id="{FB412693-080C-A670-1075-906E625D862F}"/>
              </a:ext>
            </a:extLst>
          </p:cNvPr>
          <p:cNvSpPr/>
          <p:nvPr/>
        </p:nvSpPr>
        <p:spPr>
          <a:xfrm>
            <a:off x="1933575" y="3604981"/>
            <a:ext cx="9124950" cy="2739211"/>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algn="ctr"/>
            <a:r>
              <a:rPr lang="ru-RU" sz="1600" b="1" dirty="0">
                <a:latin typeface="Times New Roman" pitchFamily="18" charset="0"/>
                <a:cs typeface="Times New Roman" pitchFamily="18" charset="0"/>
              </a:rPr>
              <a:t>Нормативно-правовая база службы психолого-педагогического сопровождения  организаций образования</a:t>
            </a:r>
          </a:p>
          <a:p>
            <a:pPr algn="just"/>
            <a:r>
              <a:rPr lang="ru-RU" sz="1400" dirty="0">
                <a:latin typeface="Times New Roman" pitchFamily="18" charset="0"/>
                <a:cs typeface="Times New Roman" pitchFamily="18" charset="0"/>
              </a:rPr>
              <a:t>Допустимо использование электронного формата Нормативно-правовых документов,  находящихся в свободном доступе на «</a:t>
            </a:r>
            <a:r>
              <a:rPr lang="ru-RU" sz="1400" dirty="0" err="1">
                <a:latin typeface="Times New Roman" pitchFamily="18" charset="0"/>
                <a:cs typeface="Times New Roman" pitchFamily="18" charset="0"/>
              </a:rPr>
              <a:t>Әділет</a:t>
            </a:r>
            <a:r>
              <a:rPr lang="ru-RU" sz="1400" dirty="0">
                <a:latin typeface="Times New Roman" pitchFamily="18" charset="0"/>
                <a:cs typeface="Times New Roman" pitchFamily="18" charset="0"/>
              </a:rPr>
              <a:t>» РК и  на сайте организации образования</a:t>
            </a:r>
          </a:p>
          <a:p>
            <a:pPr algn="just"/>
            <a:r>
              <a:rPr lang="ru-RU" sz="1400" dirty="0">
                <a:latin typeface="Times New Roman" pitchFamily="18" charset="0"/>
                <a:cs typeface="Times New Roman" pitchFamily="18" charset="0"/>
              </a:rPr>
              <a:t>- Конвенция  о правах ребенка РК</a:t>
            </a:r>
          </a:p>
          <a:p>
            <a:pPr algn="just"/>
            <a:r>
              <a:rPr lang="ru-RU" sz="1400" dirty="0">
                <a:latin typeface="Times New Roman" pitchFamily="18" charset="0"/>
                <a:cs typeface="Times New Roman" pitchFamily="18" charset="0"/>
              </a:rPr>
              <a:t>- Закон РК  «О правах ребенка в Республике Казахстан»</a:t>
            </a:r>
          </a:p>
          <a:p>
            <a:pPr algn="just"/>
            <a:r>
              <a:rPr lang="ru-RU" sz="1400" dirty="0">
                <a:latin typeface="Times New Roman" pitchFamily="18" charset="0"/>
                <a:cs typeface="Times New Roman" pitchFamily="18" charset="0"/>
              </a:rPr>
              <a:t>- Конституция РК</a:t>
            </a:r>
          </a:p>
          <a:p>
            <a:pPr algn="just"/>
            <a:r>
              <a:rPr lang="ru-RU" sz="1400" dirty="0">
                <a:latin typeface="Times New Roman" pitchFamily="18" charset="0"/>
                <a:cs typeface="Times New Roman" pitchFamily="18" charset="0"/>
              </a:rPr>
              <a:t>- Закон о браке и семье</a:t>
            </a:r>
          </a:p>
          <a:p>
            <a:pPr algn="just"/>
            <a:r>
              <a:rPr lang="ru-RU" sz="1400" dirty="0">
                <a:latin typeface="Times New Roman" pitchFamily="18" charset="0"/>
                <a:cs typeface="Times New Roman" pitchFamily="18" charset="0"/>
              </a:rPr>
              <a:t>- Закон об образовании РК</a:t>
            </a:r>
          </a:p>
          <a:p>
            <a:pPr algn="just"/>
            <a:r>
              <a:rPr lang="ru-RU" sz="1400" dirty="0">
                <a:latin typeface="Times New Roman" pitchFamily="18" charset="0"/>
                <a:cs typeface="Times New Roman" pitchFamily="18" charset="0"/>
              </a:rPr>
              <a:t>- Закон о статусе педагога РК</a:t>
            </a:r>
          </a:p>
          <a:p>
            <a:pPr algn="just"/>
            <a:r>
              <a:rPr lang="ru-RU" sz="1400" dirty="0">
                <a:latin typeface="Times New Roman" pitchFamily="18" charset="0"/>
                <a:cs typeface="Times New Roman" pitchFamily="18" charset="0"/>
              </a:rPr>
              <a:t>- Концепция «Дети Казахстана» на 2026 - 2030 годы</a:t>
            </a:r>
          </a:p>
          <a:p>
            <a:pPr algn="just"/>
            <a:r>
              <a:rPr lang="ru-RU" sz="1400" dirty="0">
                <a:latin typeface="Times New Roman" pitchFamily="18" charset="0"/>
                <a:cs typeface="Times New Roman" pitchFamily="18" charset="0"/>
              </a:rPr>
              <a:t>- Приказы и ИМП (республиканские инструктивно-методические письма)</a:t>
            </a:r>
          </a:p>
        </p:txBody>
      </p:sp>
    </p:spTree>
    <p:extLst>
      <p:ext uri="{BB962C8B-B14F-4D97-AF65-F5344CB8AC3E}">
        <p14:creationId xmlns:p14="http://schemas.microsoft.com/office/powerpoint/2010/main" val="25708133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a:extLst>
              <a:ext uri="{FF2B5EF4-FFF2-40B4-BE49-F238E27FC236}">
                <a16:creationId xmlns:a16="http://schemas.microsoft.com/office/drawing/2014/main" id="{D0D267B0-0A25-2853-187F-3814E983201E}"/>
              </a:ext>
            </a:extLst>
          </p:cNvPr>
          <p:cNvSpPr/>
          <p:nvPr/>
        </p:nvSpPr>
        <p:spPr>
          <a:xfrm>
            <a:off x="1933573" y="709076"/>
            <a:ext cx="9153527" cy="1323439"/>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marL="285750" indent="-285750" algn="just">
              <a:buFontTx/>
              <a:buChar char="-"/>
            </a:pPr>
            <a:r>
              <a:rPr lang="en-US" sz="1600" dirty="0">
                <a:latin typeface="Times New Roman" pitchFamily="18" charset="0"/>
                <a:cs typeface="Times New Roman" pitchFamily="18" charset="0"/>
              </a:rPr>
              <a:t>Қазақстан </a:t>
            </a:r>
            <a:r>
              <a:rPr lang="en-US" sz="1600" dirty="0" err="1">
                <a:latin typeface="Times New Roman" pitchFamily="18" charset="0"/>
                <a:cs typeface="Times New Roman" pitchFamily="18" charset="0"/>
              </a:rPr>
              <a:t>Республикасы</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Оқу-ағарту</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министрінің</a:t>
            </a:r>
            <a:r>
              <a:rPr lang="en-US" sz="1600" dirty="0">
                <a:latin typeface="Times New Roman" pitchFamily="18" charset="0"/>
                <a:cs typeface="Times New Roman" pitchFamily="18" charset="0"/>
              </a:rPr>
              <a:t> </a:t>
            </a:r>
            <a:r>
              <a:rPr lang="en-US" sz="1600" b="1" dirty="0">
                <a:latin typeface="Times New Roman" pitchFamily="18" charset="0"/>
                <a:cs typeface="Times New Roman" pitchFamily="18" charset="0"/>
              </a:rPr>
              <a:t>2022 </a:t>
            </a:r>
            <a:r>
              <a:rPr lang="en-US" sz="1600" b="1" dirty="0" err="1">
                <a:latin typeface="Times New Roman" pitchFamily="18" charset="0"/>
                <a:cs typeface="Times New Roman" pitchFamily="18" charset="0"/>
              </a:rPr>
              <a:t>жылғы</a:t>
            </a:r>
            <a:r>
              <a:rPr lang="en-US" sz="1600" b="1" dirty="0">
                <a:latin typeface="Times New Roman" pitchFamily="18" charset="0"/>
                <a:cs typeface="Times New Roman" pitchFamily="18" charset="0"/>
              </a:rPr>
              <a:t> 21 </a:t>
            </a:r>
            <a:r>
              <a:rPr lang="en-US" sz="1600" b="1" dirty="0" err="1">
                <a:latin typeface="Times New Roman" pitchFamily="18" charset="0"/>
                <a:cs typeface="Times New Roman" pitchFamily="18" charset="0"/>
              </a:rPr>
              <a:t>желтоқсандағы</a:t>
            </a:r>
            <a:r>
              <a:rPr lang="en-US" sz="1600" b="1" dirty="0">
                <a:latin typeface="Times New Roman" pitchFamily="18" charset="0"/>
                <a:cs typeface="Times New Roman" pitchFamily="18" charset="0"/>
              </a:rPr>
              <a:t> № 506</a:t>
            </a:r>
            <a:endParaRPr lang="kk-KZ" sz="1600" dirty="0">
              <a:latin typeface="Times New Roman" pitchFamily="18" charset="0"/>
              <a:cs typeface="Times New Roman" pitchFamily="18" charset="0"/>
            </a:endParaRPr>
          </a:p>
          <a:p>
            <a:pPr algn="just"/>
            <a:r>
              <a:rPr lang="kk-KZ" sz="1600" dirty="0">
                <a:latin typeface="Times New Roman" pitchFamily="18" charset="0"/>
                <a:cs typeface="Times New Roman" pitchFamily="18" charset="0"/>
              </a:rPr>
              <a:t>      </a:t>
            </a:r>
            <a:r>
              <a:rPr lang="ru-RU" sz="1600" dirty="0">
                <a:latin typeface="Times New Roman" pitchFamily="18" charset="0"/>
                <a:cs typeface="Times New Roman" pitchFamily="18" charset="0"/>
              </a:rPr>
              <a:t>«</a:t>
            </a:r>
            <a:r>
              <a:rPr lang="en-US" sz="1600" dirty="0" err="1">
                <a:latin typeface="Times New Roman" pitchFamily="18" charset="0"/>
                <a:cs typeface="Times New Roman" pitchFamily="18" charset="0"/>
              </a:rPr>
              <a:t>Баланы</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жәбірлеудің</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буллингтің</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профилактикасы</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қағидаларын</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бекіту</a:t>
            </a:r>
            <a:r>
              <a:rPr lang="en-US" sz="1600" dirty="0">
                <a:latin typeface="Times New Roman" pitchFamily="18" charset="0"/>
                <a:cs typeface="Times New Roman" pitchFamily="18" charset="0"/>
              </a:rPr>
              <a:t> </a:t>
            </a:r>
            <a:r>
              <a:rPr lang="en-US" sz="1600" dirty="0" err="1">
                <a:latin typeface="Times New Roman" pitchFamily="18" charset="0"/>
                <a:cs typeface="Times New Roman" pitchFamily="18" charset="0"/>
              </a:rPr>
              <a:t>туралы</a:t>
            </a:r>
            <a:r>
              <a:rPr lang="ru-RU" sz="1600" dirty="0">
                <a:latin typeface="Times New Roman" pitchFamily="18" charset="0"/>
                <a:cs typeface="Times New Roman" pitchFamily="18" charset="0"/>
              </a:rPr>
              <a:t>» б</a:t>
            </a:r>
            <a:r>
              <a:rPr lang="kk-KZ" sz="1600" dirty="0">
                <a:latin typeface="Times New Roman" pitchFamily="18" charset="0"/>
                <a:cs typeface="Times New Roman" pitchFamily="18" charset="0"/>
              </a:rPr>
              <a:t>ұйрығы</a:t>
            </a:r>
            <a:endParaRPr lang="ru-RU" sz="1600" dirty="0">
              <a:latin typeface="Times New Roman" pitchFamily="18" charset="0"/>
              <a:cs typeface="Times New Roman" pitchFamily="18" charset="0"/>
            </a:endParaRPr>
          </a:p>
          <a:p>
            <a:pPr algn="just"/>
            <a:endParaRPr lang="ru-RU" sz="1600" b="1" dirty="0">
              <a:latin typeface="Times New Roman" pitchFamily="18" charset="0"/>
              <a:cs typeface="Times New Roman" pitchFamily="18" charset="0"/>
            </a:endParaRPr>
          </a:p>
          <a:p>
            <a:pPr marL="285750" indent="-285750" algn="just">
              <a:buFontTx/>
              <a:buChar char="-"/>
            </a:pPr>
            <a:r>
              <a:rPr lang="ru-RU" sz="1600" dirty="0">
                <a:latin typeface="Times New Roman" pitchFamily="18" charset="0"/>
                <a:cs typeface="Times New Roman" pitchFamily="18" charset="0"/>
              </a:rPr>
              <a:t>Приказ Министра просвещения Республики Казахстан </a:t>
            </a:r>
            <a:r>
              <a:rPr lang="ru-RU" sz="1600" b="1" dirty="0">
                <a:latin typeface="Times New Roman" pitchFamily="18" charset="0"/>
                <a:cs typeface="Times New Roman" pitchFamily="18" charset="0"/>
              </a:rPr>
              <a:t>от 21 декабря 2022 года №506</a:t>
            </a:r>
            <a:r>
              <a:rPr lang="ru-RU" sz="1600" dirty="0">
                <a:latin typeface="Times New Roman" pitchFamily="18" charset="0"/>
                <a:cs typeface="Times New Roman" pitchFamily="18" charset="0"/>
              </a:rPr>
              <a:t> «Об </a:t>
            </a:r>
          </a:p>
          <a:p>
            <a:pPr algn="just"/>
            <a:r>
              <a:rPr lang="ru-RU" sz="1600" dirty="0">
                <a:latin typeface="Times New Roman" pitchFamily="18" charset="0"/>
                <a:cs typeface="Times New Roman" pitchFamily="18" charset="0"/>
              </a:rPr>
              <a:t>      утверждении Правил профилактики травли (буллинга) ребенка»</a:t>
            </a:r>
          </a:p>
        </p:txBody>
      </p:sp>
      <p:sp>
        <p:nvSpPr>
          <p:cNvPr id="10" name="Прямоугольник 9">
            <a:extLst>
              <a:ext uri="{FF2B5EF4-FFF2-40B4-BE49-F238E27FC236}">
                <a16:creationId xmlns:a16="http://schemas.microsoft.com/office/drawing/2014/main" id="{9C1BED38-9898-77BA-CA52-B92E3C910CB3}"/>
              </a:ext>
            </a:extLst>
          </p:cNvPr>
          <p:cNvSpPr/>
          <p:nvPr/>
        </p:nvSpPr>
        <p:spPr>
          <a:xfrm>
            <a:off x="1933572" y="4339303"/>
            <a:ext cx="9153527" cy="1815882"/>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marL="285750" indent="-285750">
              <a:buFontTx/>
              <a:buChar char="-"/>
            </a:pPr>
            <a:r>
              <a:rPr lang="ru-RU" sz="1600" dirty="0" err="1">
                <a:latin typeface="Times New Roman" pitchFamily="18" charset="0"/>
                <a:cs typeface="Times New Roman" pitchFamily="18" charset="0"/>
              </a:rPr>
              <a:t>Балаларға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қатысты</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зорлық-зомбылық</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фактілеріне</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жедел</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ден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қою</a:t>
            </a:r>
            <a:r>
              <a:rPr lang="ru-RU" sz="1600" dirty="0">
                <a:latin typeface="Times New Roman" pitchFamily="18" charset="0"/>
                <a:cs typeface="Times New Roman" pitchFamily="18" charset="0"/>
              </a:rPr>
              <a:t> АЛГОРИТМІ. </a:t>
            </a:r>
            <a:r>
              <a:rPr lang="kk-KZ" sz="1600" dirty="0">
                <a:latin typeface="Times New Roman" pitchFamily="18" charset="0"/>
                <a:cs typeface="Times New Roman" pitchFamily="18" charset="0"/>
              </a:rPr>
              <a:t>Алгоритм Қазақстан Республикасы Президенті Әкімшілігі Басшысының Орынбасары А. Балаевамен бекітілді (</a:t>
            </a:r>
            <a:r>
              <a:rPr lang="kk-KZ" sz="1600" b="1" dirty="0">
                <a:latin typeface="Times New Roman" pitchFamily="18" charset="0"/>
                <a:cs typeface="Times New Roman" pitchFamily="18" charset="0"/>
              </a:rPr>
              <a:t>2023 жылғы 6 маусымдағы №23-32-59.252</a:t>
            </a:r>
            <a:r>
              <a:rPr lang="kk-KZ" sz="1600" dirty="0">
                <a:latin typeface="Times New Roman" pitchFamily="18" charset="0"/>
                <a:cs typeface="Times New Roman" pitchFamily="18" charset="0"/>
              </a:rPr>
              <a:t>)</a:t>
            </a:r>
          </a:p>
          <a:p>
            <a:pPr marL="285750" indent="-285750">
              <a:buFontTx/>
              <a:buChar char="-"/>
            </a:pPr>
            <a:endParaRPr lang="kk-KZ" sz="1600" dirty="0">
              <a:latin typeface="Times New Roman" pitchFamily="18" charset="0"/>
              <a:cs typeface="Times New Roman" pitchFamily="18" charset="0"/>
            </a:endParaRPr>
          </a:p>
          <a:p>
            <a:pPr marL="285750" indent="-285750">
              <a:buFontTx/>
              <a:buChar char="-"/>
            </a:pPr>
            <a:r>
              <a:rPr lang="ru-RU" sz="1600" dirty="0">
                <a:latin typeface="Times New Roman" pitchFamily="18" charset="0"/>
                <a:cs typeface="Times New Roman" pitchFamily="18" charset="0"/>
              </a:rPr>
              <a:t>Алгоритм оперативного реагирования на факты насилия над детьми, утвержденный постановлением заместителя Руководителя Администрации Президента Республики Казахстан А. Балаевой (</a:t>
            </a:r>
            <a:r>
              <a:rPr lang="ru-RU" sz="1600" b="1" dirty="0">
                <a:latin typeface="Times New Roman" pitchFamily="18" charset="0"/>
                <a:cs typeface="Times New Roman" pitchFamily="18" charset="0"/>
              </a:rPr>
              <a:t>№23-32-59.252 от 6 июня 2023 года</a:t>
            </a:r>
            <a:r>
              <a:rPr lang="ru-RU" sz="1600" dirty="0">
                <a:latin typeface="Times New Roman" pitchFamily="18" charset="0"/>
                <a:cs typeface="Times New Roman" pitchFamily="18" charset="0"/>
              </a:rPr>
              <a:t>)</a:t>
            </a:r>
          </a:p>
        </p:txBody>
      </p:sp>
      <p:sp>
        <p:nvSpPr>
          <p:cNvPr id="11" name="Прямоугольник 10">
            <a:extLst>
              <a:ext uri="{FF2B5EF4-FFF2-40B4-BE49-F238E27FC236}">
                <a16:creationId xmlns:a16="http://schemas.microsoft.com/office/drawing/2014/main" id="{3E71151E-C8E5-5854-A203-D1431C8A85B4}"/>
              </a:ext>
            </a:extLst>
          </p:cNvPr>
          <p:cNvSpPr/>
          <p:nvPr/>
        </p:nvSpPr>
        <p:spPr>
          <a:xfrm>
            <a:off x="1933574" y="2277968"/>
            <a:ext cx="9153526" cy="1815882"/>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marL="285750" indent="-285750" algn="just">
              <a:buFontTx/>
              <a:buChar char="-"/>
            </a:pPr>
            <a:r>
              <a:rPr lang="ru-RU" sz="1600" dirty="0" err="1">
                <a:latin typeface="Times New Roman" pitchFamily="18" charset="0"/>
                <a:cs typeface="Times New Roman" pitchFamily="18" charset="0"/>
              </a:rPr>
              <a:t>Зорлық-зомбылыққа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қатыгез</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қарым-қатынасқа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жәбірлеуге</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буллингке</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ұшыраған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сондай-ақ</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зорлық-зомбылықтың</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куәсі</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болған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кәмелетке</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толмағандарды</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анықтау</a:t>
            </a:r>
            <a:r>
              <a:rPr lang="ru-RU" sz="1600" dirty="0">
                <a:latin typeface="Times New Roman" pitchFamily="18" charset="0"/>
                <a:cs typeface="Times New Roman" pitchFamily="18" charset="0"/>
              </a:rPr>
              <a:t> және </a:t>
            </a:r>
            <a:r>
              <a:rPr lang="ru-RU" sz="1600" dirty="0" err="1">
                <a:latin typeface="Times New Roman" pitchFamily="18" charset="0"/>
                <a:cs typeface="Times New Roman" pitchFamily="18" charset="0"/>
              </a:rPr>
              <a:t>оларға</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көмек</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көрсету</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қағидаларын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бекіту</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туралы</a:t>
            </a:r>
            <a:r>
              <a:rPr lang="ru-RU" sz="1600" dirty="0">
                <a:latin typeface="Times New Roman" pitchFamily="18" charset="0"/>
                <a:cs typeface="Times New Roman" pitchFamily="18" charset="0"/>
              </a:rPr>
              <a:t> </a:t>
            </a:r>
            <a:r>
              <a:rPr lang="ru-RU" sz="1600" b="1" dirty="0">
                <a:latin typeface="Times New Roman" pitchFamily="18" charset="0"/>
                <a:cs typeface="Times New Roman" pitchFamily="18" charset="0"/>
              </a:rPr>
              <a:t>БІРЛЕСКЕН БҰЙРЫҚ, </a:t>
            </a:r>
            <a:r>
              <a:rPr lang="ru-RU" sz="1600" b="1" dirty="0" err="1">
                <a:latin typeface="Times New Roman" pitchFamily="18" charset="0"/>
                <a:cs typeface="Times New Roman" pitchFamily="18" charset="0"/>
              </a:rPr>
              <a:t>мамыр</a:t>
            </a:r>
            <a:r>
              <a:rPr lang="ru-RU" sz="1600" b="1" dirty="0">
                <a:latin typeface="Times New Roman" pitchFamily="18" charset="0"/>
                <a:cs typeface="Times New Roman" pitchFamily="18" charset="0"/>
              </a:rPr>
              <a:t> 2026 </a:t>
            </a:r>
            <a:r>
              <a:rPr lang="ru-RU" sz="1600" b="1" dirty="0" err="1">
                <a:latin typeface="Times New Roman" pitchFamily="18" charset="0"/>
                <a:cs typeface="Times New Roman" pitchFamily="18" charset="0"/>
              </a:rPr>
              <a:t>жыл</a:t>
            </a:r>
            <a:endParaRPr lang="ru-RU" sz="1600" b="1" dirty="0">
              <a:latin typeface="Times New Roman" pitchFamily="18" charset="0"/>
              <a:cs typeface="Times New Roman" pitchFamily="18" charset="0"/>
            </a:endParaRPr>
          </a:p>
          <a:p>
            <a:pPr algn="just"/>
            <a:endParaRPr lang="ru-RU" sz="1600" b="1" dirty="0">
              <a:latin typeface="Times New Roman" pitchFamily="18" charset="0"/>
              <a:cs typeface="Times New Roman" pitchFamily="18" charset="0"/>
            </a:endParaRPr>
          </a:p>
          <a:p>
            <a:pPr marL="285750" indent="-285750" algn="just">
              <a:buFontTx/>
              <a:buChar char="-"/>
            </a:pPr>
            <a:r>
              <a:rPr lang="ru-RU" sz="1600" b="1" dirty="0">
                <a:latin typeface="Times New Roman" pitchFamily="18" charset="0"/>
                <a:cs typeface="Times New Roman" pitchFamily="18" charset="0"/>
              </a:rPr>
              <a:t>СОВМЕСТНЫЙ ПРИКАЗ </a:t>
            </a:r>
            <a:r>
              <a:rPr lang="ru-RU" sz="1600" dirty="0">
                <a:latin typeface="Times New Roman" pitchFamily="18" charset="0"/>
                <a:cs typeface="Times New Roman" pitchFamily="18" charset="0"/>
              </a:rPr>
              <a:t>об утверждении Правил выявления и оказания помощи несовершеннолетним, подвергшимся насилию, жестокому обращению, травле (буллингу), а также ставшим свидетелями насилия,  </a:t>
            </a:r>
            <a:r>
              <a:rPr lang="ru-RU" sz="1600" b="1" dirty="0">
                <a:latin typeface="Times New Roman" pitchFamily="18" charset="0"/>
                <a:cs typeface="Times New Roman" pitchFamily="18" charset="0"/>
              </a:rPr>
              <a:t>май 2026 год</a:t>
            </a:r>
            <a:endParaRPr lang="ru-RU" sz="1600" dirty="0">
              <a:latin typeface="Times New Roman" pitchFamily="18" charset="0"/>
              <a:cs typeface="Times New Roman" pitchFamily="18" charset="0"/>
            </a:endParaRPr>
          </a:p>
        </p:txBody>
      </p:sp>
    </p:spTree>
    <p:extLst>
      <p:ext uri="{BB962C8B-B14F-4D97-AF65-F5344CB8AC3E}">
        <p14:creationId xmlns:p14="http://schemas.microsoft.com/office/powerpoint/2010/main" val="34939962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a:extLst>
              <a:ext uri="{FF2B5EF4-FFF2-40B4-BE49-F238E27FC236}">
                <a16:creationId xmlns:a16="http://schemas.microsoft.com/office/drawing/2014/main" id="{19239D55-66A3-72D2-D51D-F4CF7D60F8F9}"/>
              </a:ext>
            </a:extLst>
          </p:cNvPr>
          <p:cNvSpPr/>
          <p:nvPr/>
        </p:nvSpPr>
        <p:spPr>
          <a:xfrm>
            <a:off x="1933575" y="884633"/>
            <a:ext cx="9058273" cy="2062103"/>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r>
              <a:rPr lang="ru-RU" sz="1600" b="1" dirty="0" err="1">
                <a:latin typeface="Times New Roman" panose="02020603050405020304" pitchFamily="18" charset="0"/>
                <a:cs typeface="Times New Roman" panose="02020603050405020304" pitchFamily="18" charset="0"/>
              </a:rPr>
              <a:t>Білім</a:t>
            </a:r>
            <a:r>
              <a:rPr lang="ru-RU" sz="1600" b="1" dirty="0">
                <a:latin typeface="Times New Roman" panose="02020603050405020304" pitchFamily="18" charset="0"/>
                <a:cs typeface="Times New Roman" panose="02020603050405020304" pitchFamily="18" charset="0"/>
              </a:rPr>
              <a:t> беру </a:t>
            </a:r>
            <a:r>
              <a:rPr lang="ru-RU" sz="1600" b="1" dirty="0" err="1">
                <a:latin typeface="Times New Roman" panose="02020603050405020304" pitchFamily="18" charset="0"/>
                <a:cs typeface="Times New Roman" panose="02020603050405020304" pitchFamily="18" charset="0"/>
              </a:rPr>
              <a:t>ұйымдарында</a:t>
            </a:r>
            <a:r>
              <a:rPr lang="ru-RU" sz="1600" b="1" dirty="0">
                <a:latin typeface="Times New Roman" panose="02020603050405020304" pitchFamily="18" charset="0"/>
                <a:cs typeface="Times New Roman" panose="02020603050405020304" pitchFamily="18" charset="0"/>
              </a:rPr>
              <a:t> баса назар </a:t>
            </a:r>
            <a:r>
              <a:rPr lang="ru-RU" sz="1600" b="1" dirty="0" err="1">
                <a:latin typeface="Times New Roman" panose="02020603050405020304" pitchFamily="18" charset="0"/>
                <a:cs typeface="Times New Roman" panose="02020603050405020304" pitchFamily="18" charset="0"/>
              </a:rPr>
              <a:t>аударуды</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талап</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ететін</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кәмелетке</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толмағандарды</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педагогикалық</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сүйемелдеу</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қағидаларын</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бекіту</a:t>
            </a:r>
            <a:r>
              <a:rPr lang="ru-RU" sz="1600" b="1" dirty="0">
                <a:latin typeface="Times New Roman" panose="02020603050405020304" pitchFamily="18" charset="0"/>
                <a:cs typeface="Times New Roman" panose="02020603050405020304" pitchFamily="18" charset="0"/>
              </a:rPr>
              <a:t> </a:t>
            </a:r>
            <a:r>
              <a:rPr lang="ru-RU" sz="1600" b="1" dirty="0" err="1">
                <a:latin typeface="Times New Roman" panose="02020603050405020304" pitchFamily="18" charset="0"/>
                <a:cs typeface="Times New Roman" panose="02020603050405020304" pitchFamily="18" charset="0"/>
              </a:rPr>
              <a:t>туралы</a:t>
            </a:r>
            <a:endParaRPr lang="ru-RU" sz="1600" b="1" dirty="0">
              <a:latin typeface="Times New Roman" panose="02020603050405020304" pitchFamily="18" charset="0"/>
              <a:cs typeface="Times New Roman" panose="02020603050405020304" pitchFamily="18" charset="0"/>
            </a:endParaRPr>
          </a:p>
          <a:p>
            <a:r>
              <a:rPr lang="ru-RU" sz="1600" dirty="0" err="1">
                <a:latin typeface="Times New Roman" panose="02020603050405020304" pitchFamily="18" charset="0"/>
                <a:cs typeface="Times New Roman" panose="02020603050405020304" pitchFamily="18" charset="0"/>
              </a:rPr>
              <a:t>Қазақстан</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Республикасы</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Оқу-ағарту</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министрінің</a:t>
            </a:r>
            <a:r>
              <a:rPr lang="ru-RU" sz="1600" dirty="0">
                <a:latin typeface="Times New Roman" panose="02020603050405020304" pitchFamily="18" charset="0"/>
                <a:cs typeface="Times New Roman" panose="02020603050405020304" pitchFamily="18" charset="0"/>
              </a:rPr>
              <a:t> 2026 </a:t>
            </a:r>
            <a:r>
              <a:rPr lang="ru-RU" sz="1600" dirty="0" err="1">
                <a:latin typeface="Times New Roman" panose="02020603050405020304" pitchFamily="18" charset="0"/>
                <a:cs typeface="Times New Roman" panose="02020603050405020304" pitchFamily="18" charset="0"/>
              </a:rPr>
              <a:t>жылғы</a:t>
            </a:r>
            <a:r>
              <a:rPr lang="ru-RU" sz="1600" dirty="0">
                <a:latin typeface="Times New Roman" panose="02020603050405020304" pitchFamily="18" charset="0"/>
                <a:cs typeface="Times New Roman" panose="02020603050405020304" pitchFamily="18" charset="0"/>
              </a:rPr>
              <a:t> 29 </a:t>
            </a:r>
            <a:r>
              <a:rPr lang="ru-RU" sz="1600" dirty="0" err="1">
                <a:latin typeface="Times New Roman" panose="02020603050405020304" pitchFamily="18" charset="0"/>
                <a:cs typeface="Times New Roman" panose="02020603050405020304" pitchFamily="18" charset="0"/>
              </a:rPr>
              <a:t>сәуірдегі</a:t>
            </a:r>
            <a:r>
              <a:rPr lang="ru-RU" sz="1600" dirty="0">
                <a:latin typeface="Times New Roman" panose="02020603050405020304" pitchFamily="18" charset="0"/>
                <a:cs typeface="Times New Roman" panose="02020603050405020304" pitchFamily="18" charset="0"/>
              </a:rPr>
              <a:t> № 104-НҚ </a:t>
            </a:r>
            <a:r>
              <a:rPr lang="ru-RU" sz="1600" dirty="0" err="1">
                <a:latin typeface="Times New Roman" panose="02020603050405020304" pitchFamily="18" charset="0"/>
                <a:cs typeface="Times New Roman" panose="02020603050405020304" pitchFamily="18" charset="0"/>
              </a:rPr>
              <a:t>бұйрығы</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Қазақстан</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Республикасының</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Әділет</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министрлігінде</a:t>
            </a:r>
            <a:r>
              <a:rPr lang="ru-RU" sz="1600" dirty="0">
                <a:latin typeface="Times New Roman" panose="02020603050405020304" pitchFamily="18" charset="0"/>
                <a:cs typeface="Times New Roman" panose="02020603050405020304" pitchFamily="18" charset="0"/>
              </a:rPr>
              <a:t> 2026 </a:t>
            </a:r>
            <a:r>
              <a:rPr lang="ru-RU" sz="1600" dirty="0" err="1">
                <a:latin typeface="Times New Roman" panose="02020603050405020304" pitchFamily="18" charset="0"/>
                <a:cs typeface="Times New Roman" panose="02020603050405020304" pitchFamily="18" charset="0"/>
              </a:rPr>
              <a:t>жылғы</a:t>
            </a:r>
            <a:r>
              <a:rPr lang="ru-RU" sz="1600" dirty="0">
                <a:latin typeface="Times New Roman" panose="02020603050405020304" pitchFamily="18" charset="0"/>
                <a:cs typeface="Times New Roman" panose="02020603050405020304" pitchFamily="18" charset="0"/>
              </a:rPr>
              <a:t> 4 </a:t>
            </a:r>
            <a:r>
              <a:rPr lang="ru-RU" sz="1600" dirty="0" err="1">
                <a:latin typeface="Times New Roman" panose="02020603050405020304" pitchFamily="18" charset="0"/>
                <a:cs typeface="Times New Roman" panose="02020603050405020304" pitchFamily="18" charset="0"/>
              </a:rPr>
              <a:t>мамырда</a:t>
            </a:r>
            <a:r>
              <a:rPr lang="ru-RU" sz="1600" dirty="0">
                <a:latin typeface="Times New Roman" panose="02020603050405020304" pitchFamily="18" charset="0"/>
                <a:cs typeface="Times New Roman" panose="02020603050405020304" pitchFamily="18" charset="0"/>
              </a:rPr>
              <a:t> № 38628 </a:t>
            </a:r>
            <a:r>
              <a:rPr lang="ru-RU" sz="1600" dirty="0" err="1">
                <a:latin typeface="Times New Roman" panose="02020603050405020304" pitchFamily="18" charset="0"/>
                <a:cs typeface="Times New Roman" panose="02020603050405020304" pitchFamily="18" charset="0"/>
              </a:rPr>
              <a:t>тіркелді</a:t>
            </a:r>
            <a:r>
              <a:rPr lang="ru-RU" sz="1600" dirty="0">
                <a:latin typeface="Times New Roman" panose="02020603050405020304" pitchFamily="18" charset="0"/>
                <a:cs typeface="Times New Roman" panose="02020603050405020304" pitchFamily="18" charset="0"/>
              </a:rPr>
              <a:t>.</a:t>
            </a:r>
          </a:p>
          <a:p>
            <a:r>
              <a:rPr lang="en-US" sz="1600" b="1" dirty="0" err="1">
                <a:latin typeface="Times New Roman" panose="02020603050405020304" pitchFamily="18" charset="0"/>
                <a:cs typeface="Times New Roman" panose="02020603050405020304" pitchFamily="18" charset="0"/>
              </a:rPr>
              <a:t>Об</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утверждении</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Правил</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педагогического</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сопровождения</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несовершеннолетних</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требующих</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повышенного</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внимания</a:t>
            </a:r>
            <a:r>
              <a:rPr lang="en-US" sz="1600" b="1" dirty="0">
                <a:latin typeface="Times New Roman" panose="02020603050405020304" pitchFamily="18" charset="0"/>
                <a:cs typeface="Times New Roman" panose="02020603050405020304" pitchFamily="18" charset="0"/>
              </a:rPr>
              <a:t>, в </a:t>
            </a:r>
            <a:r>
              <a:rPr lang="en-US" sz="1600" b="1" dirty="0" err="1">
                <a:latin typeface="Times New Roman" panose="02020603050405020304" pitchFamily="18" charset="0"/>
                <a:cs typeface="Times New Roman" panose="02020603050405020304" pitchFamily="18" charset="0"/>
              </a:rPr>
              <a:t>организациях</a:t>
            </a:r>
            <a:r>
              <a:rPr lang="en-US" sz="1600" b="1" dirty="0">
                <a:latin typeface="Times New Roman" panose="02020603050405020304" pitchFamily="18" charset="0"/>
                <a:cs typeface="Times New Roman" panose="02020603050405020304" pitchFamily="18" charset="0"/>
              </a:rPr>
              <a:t> </a:t>
            </a:r>
            <a:r>
              <a:rPr lang="en-US" sz="1600" b="1" dirty="0" err="1">
                <a:latin typeface="Times New Roman" panose="02020603050405020304" pitchFamily="18" charset="0"/>
                <a:cs typeface="Times New Roman" panose="02020603050405020304" pitchFamily="18" charset="0"/>
              </a:rPr>
              <a:t>образования</a:t>
            </a:r>
            <a:endParaRPr lang="ru-RU" sz="1600" dirty="0">
              <a:latin typeface="Times New Roman" panose="02020603050405020304" pitchFamily="18" charset="0"/>
              <a:cs typeface="Times New Roman" panose="02020603050405020304" pitchFamily="18" charset="0"/>
            </a:endParaRPr>
          </a:p>
          <a:p>
            <a:r>
              <a:rPr lang="en-US" sz="1600" dirty="0" err="1">
                <a:latin typeface="Times New Roman" panose="02020603050405020304" pitchFamily="18" charset="0"/>
                <a:cs typeface="Times New Roman" panose="02020603050405020304" pitchFamily="18" charset="0"/>
              </a:rPr>
              <a:t>Приказ</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Министра</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просвещения</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Республики</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Казахстан</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от</a:t>
            </a:r>
            <a:r>
              <a:rPr lang="en-US" sz="1600" dirty="0">
                <a:latin typeface="Times New Roman" panose="02020603050405020304" pitchFamily="18" charset="0"/>
                <a:cs typeface="Times New Roman" panose="02020603050405020304" pitchFamily="18" charset="0"/>
              </a:rPr>
              <a:t> 29 </a:t>
            </a:r>
            <a:r>
              <a:rPr lang="en-US" sz="1600" dirty="0" err="1">
                <a:latin typeface="Times New Roman" panose="02020603050405020304" pitchFamily="18" charset="0"/>
                <a:cs typeface="Times New Roman" panose="02020603050405020304" pitchFamily="18" charset="0"/>
              </a:rPr>
              <a:t>апреля</a:t>
            </a:r>
            <a:r>
              <a:rPr lang="en-US" sz="1600" dirty="0">
                <a:latin typeface="Times New Roman" panose="02020603050405020304" pitchFamily="18" charset="0"/>
                <a:cs typeface="Times New Roman" panose="02020603050405020304" pitchFamily="18" charset="0"/>
              </a:rPr>
              <a:t> 2026 </a:t>
            </a:r>
            <a:r>
              <a:rPr lang="en-US" sz="1600" dirty="0" err="1">
                <a:latin typeface="Times New Roman" panose="02020603050405020304" pitchFamily="18" charset="0"/>
                <a:cs typeface="Times New Roman" panose="02020603050405020304" pitchFamily="18" charset="0"/>
              </a:rPr>
              <a:t>года</a:t>
            </a:r>
            <a:r>
              <a:rPr lang="en-US" sz="1600" dirty="0">
                <a:latin typeface="Times New Roman" panose="02020603050405020304" pitchFamily="18" charset="0"/>
                <a:cs typeface="Times New Roman" panose="02020603050405020304" pitchFamily="18" charset="0"/>
              </a:rPr>
              <a:t> № 104-НҚ. Зарегистрирован в </a:t>
            </a:r>
            <a:r>
              <a:rPr lang="en-US" sz="1600" dirty="0" err="1">
                <a:latin typeface="Times New Roman" panose="02020603050405020304" pitchFamily="18" charset="0"/>
                <a:cs typeface="Times New Roman" panose="02020603050405020304" pitchFamily="18" charset="0"/>
              </a:rPr>
              <a:t>Министерстве</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юстиции</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Республики</a:t>
            </a:r>
            <a:r>
              <a:rPr lang="en-US" sz="1600" dirty="0">
                <a:latin typeface="Times New Roman" panose="02020603050405020304" pitchFamily="18" charset="0"/>
                <a:cs typeface="Times New Roman" panose="02020603050405020304" pitchFamily="18" charset="0"/>
              </a:rPr>
              <a:t> </a:t>
            </a:r>
            <a:r>
              <a:rPr lang="en-US" sz="1600" dirty="0" err="1">
                <a:latin typeface="Times New Roman" panose="02020603050405020304" pitchFamily="18" charset="0"/>
                <a:cs typeface="Times New Roman" panose="02020603050405020304" pitchFamily="18" charset="0"/>
              </a:rPr>
              <a:t>Казахстан</a:t>
            </a:r>
            <a:r>
              <a:rPr lang="en-US" sz="1600" dirty="0">
                <a:latin typeface="Times New Roman" panose="02020603050405020304" pitchFamily="18" charset="0"/>
                <a:cs typeface="Times New Roman" panose="02020603050405020304" pitchFamily="18" charset="0"/>
              </a:rPr>
              <a:t> 4 </a:t>
            </a:r>
            <a:r>
              <a:rPr lang="en-US" sz="1600" dirty="0" err="1">
                <a:latin typeface="Times New Roman" panose="02020603050405020304" pitchFamily="18" charset="0"/>
                <a:cs typeface="Times New Roman" panose="02020603050405020304" pitchFamily="18" charset="0"/>
              </a:rPr>
              <a:t>мая</a:t>
            </a:r>
            <a:r>
              <a:rPr lang="en-US" sz="1600" dirty="0">
                <a:latin typeface="Times New Roman" panose="02020603050405020304" pitchFamily="18" charset="0"/>
                <a:cs typeface="Times New Roman" panose="02020603050405020304" pitchFamily="18" charset="0"/>
              </a:rPr>
              <a:t> 2026 </a:t>
            </a:r>
            <a:r>
              <a:rPr lang="en-US" sz="1600" dirty="0" err="1">
                <a:latin typeface="Times New Roman" panose="02020603050405020304" pitchFamily="18" charset="0"/>
                <a:cs typeface="Times New Roman" panose="02020603050405020304" pitchFamily="18" charset="0"/>
              </a:rPr>
              <a:t>года</a:t>
            </a:r>
            <a:r>
              <a:rPr lang="en-US" sz="1600" dirty="0">
                <a:latin typeface="Times New Roman" panose="02020603050405020304" pitchFamily="18" charset="0"/>
                <a:cs typeface="Times New Roman" panose="02020603050405020304" pitchFamily="18" charset="0"/>
              </a:rPr>
              <a:t> № 38628</a:t>
            </a:r>
            <a:r>
              <a:rPr lang="kk-KZ" sz="1600" dirty="0">
                <a:latin typeface="Times New Roman" panose="02020603050405020304" pitchFamily="18" charset="0"/>
                <a:cs typeface="Times New Roman" panose="02020603050405020304" pitchFamily="18" charset="0"/>
              </a:rPr>
              <a:t>.</a:t>
            </a:r>
            <a:endParaRPr lang="ru-RU" sz="1600" dirty="0">
              <a:latin typeface="Times New Roman" panose="02020603050405020304" pitchFamily="18" charset="0"/>
              <a:cs typeface="Times New Roman" panose="02020603050405020304" pitchFamily="18" charset="0"/>
            </a:endParaRPr>
          </a:p>
        </p:txBody>
      </p:sp>
      <p:sp>
        <p:nvSpPr>
          <p:cNvPr id="4" name="Прямоугольник 3">
            <a:extLst>
              <a:ext uri="{FF2B5EF4-FFF2-40B4-BE49-F238E27FC236}">
                <a16:creationId xmlns:a16="http://schemas.microsoft.com/office/drawing/2014/main" id="{0F8F2F80-8C3A-3E49-6222-FECBF68FCD25}"/>
              </a:ext>
            </a:extLst>
          </p:cNvPr>
          <p:cNvSpPr/>
          <p:nvPr/>
        </p:nvSpPr>
        <p:spPr>
          <a:xfrm>
            <a:off x="1933575" y="3850244"/>
            <a:ext cx="9058274" cy="1508105"/>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marL="285750" indent="-285750">
              <a:lnSpc>
                <a:spcPct val="115000"/>
              </a:lnSpc>
              <a:spcAft>
                <a:spcPts val="0"/>
              </a:spcAft>
              <a:buFontTx/>
              <a:buChar char="-"/>
            </a:pPr>
            <a:r>
              <a:rPr lang="ru-RU" sz="1600" spc="10" dirty="0">
                <a:latin typeface="Times New Roman" panose="02020603050405020304" pitchFamily="18" charset="0"/>
                <a:ea typeface="Calibri" panose="020F0502020204030204" pitchFamily="34" charset="0"/>
                <a:cs typeface="Times New Roman" panose="02020603050405020304" pitchFamily="18" charset="0"/>
              </a:rPr>
              <a:t>Қазақстан </a:t>
            </a:r>
            <a:r>
              <a:rPr lang="ru-RU" sz="1600" spc="10" dirty="0" err="1">
                <a:latin typeface="Times New Roman" panose="02020603050405020304" pitchFamily="18" charset="0"/>
                <a:ea typeface="Calibri" panose="020F0502020204030204" pitchFamily="34" charset="0"/>
                <a:cs typeface="Times New Roman" panose="02020603050405020304" pitchFamily="18" charset="0"/>
              </a:rPr>
              <a:t>Республикасы</a:t>
            </a:r>
            <a:r>
              <a:rPr lang="ru-RU" sz="1600" spc="10" dirty="0">
                <a:latin typeface="Times New Roman" panose="02020603050405020304" pitchFamily="18" charset="0"/>
                <a:ea typeface="Calibri" panose="020F0502020204030204" pitchFamily="34" charset="0"/>
                <a:cs typeface="Times New Roman" panose="02020603050405020304" pitchFamily="18" charset="0"/>
              </a:rPr>
              <a:t> </a:t>
            </a:r>
            <a:r>
              <a:rPr lang="ru-RU" sz="1600" spc="10" dirty="0" err="1">
                <a:latin typeface="Times New Roman" panose="02020603050405020304" pitchFamily="18" charset="0"/>
                <a:ea typeface="Calibri" panose="020F0502020204030204" pitchFamily="34" charset="0"/>
                <a:cs typeface="Times New Roman" panose="02020603050405020304" pitchFamily="18" charset="0"/>
              </a:rPr>
              <a:t>Білім</a:t>
            </a:r>
            <a:r>
              <a:rPr lang="ru-RU" sz="1600" spc="10" dirty="0">
                <a:latin typeface="Times New Roman" panose="02020603050405020304" pitchFamily="18" charset="0"/>
                <a:ea typeface="Calibri" panose="020F0502020204030204" pitchFamily="34" charset="0"/>
                <a:cs typeface="Times New Roman" panose="02020603050405020304" pitchFamily="18" charset="0"/>
              </a:rPr>
              <a:t> және </a:t>
            </a:r>
            <a:r>
              <a:rPr lang="ru-RU" sz="1600" spc="10" dirty="0" err="1">
                <a:latin typeface="Times New Roman" panose="02020603050405020304" pitchFamily="18" charset="0"/>
                <a:ea typeface="Calibri" panose="020F0502020204030204" pitchFamily="34" charset="0"/>
                <a:cs typeface="Times New Roman" panose="02020603050405020304" pitchFamily="18" charset="0"/>
              </a:rPr>
              <a:t>ғылым</a:t>
            </a:r>
            <a:r>
              <a:rPr lang="ru-RU" sz="1600" spc="10" dirty="0">
                <a:latin typeface="Times New Roman" panose="02020603050405020304" pitchFamily="18" charset="0"/>
                <a:ea typeface="Calibri" panose="020F0502020204030204" pitchFamily="34" charset="0"/>
                <a:cs typeface="Times New Roman" panose="02020603050405020304" pitchFamily="18" charset="0"/>
              </a:rPr>
              <a:t> </a:t>
            </a:r>
            <a:r>
              <a:rPr lang="ru-RU" sz="1600" spc="10" dirty="0" err="1">
                <a:latin typeface="Times New Roman" panose="02020603050405020304" pitchFamily="18" charset="0"/>
                <a:ea typeface="Calibri" panose="020F0502020204030204" pitchFamily="34" charset="0"/>
                <a:cs typeface="Times New Roman" panose="02020603050405020304" pitchFamily="18" charset="0"/>
              </a:rPr>
              <a:t>министрінің</a:t>
            </a:r>
            <a:r>
              <a:rPr lang="ru-RU" sz="1600" spc="10" dirty="0">
                <a:latin typeface="Times New Roman" panose="02020603050405020304" pitchFamily="18" charset="0"/>
                <a:ea typeface="Calibri" panose="020F0502020204030204" pitchFamily="34" charset="0"/>
                <a:cs typeface="Times New Roman" panose="02020603050405020304" pitchFamily="18" charset="0"/>
              </a:rPr>
              <a:t> </a:t>
            </a:r>
            <a:r>
              <a:rPr lang="ru-RU" sz="1600" b="1" spc="10" dirty="0">
                <a:latin typeface="Times New Roman" panose="02020603050405020304" pitchFamily="18" charset="0"/>
                <a:ea typeface="Calibri" panose="020F0502020204030204" pitchFamily="34" charset="0"/>
                <a:cs typeface="Times New Roman" panose="02020603050405020304" pitchFamily="18" charset="0"/>
              </a:rPr>
              <a:t>2022 </a:t>
            </a:r>
            <a:r>
              <a:rPr lang="ru-RU" sz="1600" b="1" spc="10" dirty="0" err="1">
                <a:latin typeface="Times New Roman" panose="02020603050405020304" pitchFamily="18" charset="0"/>
                <a:ea typeface="Calibri" panose="020F0502020204030204" pitchFamily="34" charset="0"/>
                <a:cs typeface="Times New Roman" panose="02020603050405020304" pitchFamily="18" charset="0"/>
              </a:rPr>
              <a:t>жылғы</a:t>
            </a:r>
            <a:r>
              <a:rPr lang="ru-RU" sz="1600" b="1" spc="10" dirty="0">
                <a:latin typeface="Times New Roman" panose="02020603050405020304" pitchFamily="18" charset="0"/>
                <a:ea typeface="Calibri" panose="020F0502020204030204" pitchFamily="34" charset="0"/>
                <a:cs typeface="Times New Roman" panose="02020603050405020304" pitchFamily="18" charset="0"/>
              </a:rPr>
              <a:t> 12 </a:t>
            </a:r>
            <a:r>
              <a:rPr lang="ru-RU" sz="1600" b="1" spc="10" dirty="0" err="1">
                <a:latin typeface="Times New Roman" panose="02020603050405020304" pitchFamily="18" charset="0"/>
                <a:ea typeface="Calibri" panose="020F0502020204030204" pitchFamily="34" charset="0"/>
                <a:cs typeface="Times New Roman" panose="02020603050405020304" pitchFamily="18" charset="0"/>
              </a:rPr>
              <a:t>қаңтардағы</a:t>
            </a:r>
            <a:r>
              <a:rPr lang="ru-RU" sz="1600" b="1" spc="10" dirty="0">
                <a:latin typeface="Times New Roman" panose="02020603050405020304" pitchFamily="18" charset="0"/>
                <a:ea typeface="Calibri" panose="020F0502020204030204" pitchFamily="34" charset="0"/>
                <a:cs typeface="Times New Roman" panose="02020603050405020304" pitchFamily="18" charset="0"/>
              </a:rPr>
              <a:t> №4 </a:t>
            </a:r>
            <a:r>
              <a:rPr lang="ru-RU" sz="1600" spc="10" dirty="0">
                <a:latin typeface="Times New Roman" panose="02020603050405020304" pitchFamily="18" charset="0"/>
                <a:ea typeface="Calibri" panose="020F0502020204030204" pitchFamily="34" charset="0"/>
                <a:cs typeface="Times New Roman" panose="02020603050405020304" pitchFamily="18" charset="0"/>
              </a:rPr>
              <a:t>«</a:t>
            </a:r>
            <a:r>
              <a:rPr lang="ru-RU" sz="1600" dirty="0" err="1">
                <a:latin typeface="Times New Roman" panose="02020603050405020304" pitchFamily="18" charset="0"/>
                <a:ea typeface="Calibri" panose="020F0502020204030204" pitchFamily="34" charset="0"/>
                <a:cs typeface="Times New Roman" panose="02020603050405020304" pitchFamily="18" charset="0"/>
              </a:rPr>
              <a:t>Арнайы</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білім</a:t>
            </a:r>
            <a:r>
              <a:rPr lang="ru-RU" sz="1600" dirty="0">
                <a:latin typeface="Times New Roman" panose="02020603050405020304" pitchFamily="18" charset="0"/>
                <a:ea typeface="Calibri" panose="020F0502020204030204" pitchFamily="34" charset="0"/>
                <a:cs typeface="Times New Roman" panose="02020603050405020304" pitchFamily="18" charset="0"/>
              </a:rPr>
              <a:t> беру </a:t>
            </a:r>
            <a:r>
              <a:rPr lang="ru-RU" sz="1600" dirty="0" err="1">
                <a:latin typeface="Times New Roman" panose="02020603050405020304" pitchFamily="18" charset="0"/>
                <a:ea typeface="Calibri" panose="020F0502020204030204" pitchFamily="34" charset="0"/>
                <a:cs typeface="Times New Roman" panose="02020603050405020304" pitchFamily="18" charset="0"/>
              </a:rPr>
              <a:t>қажеттіліктерін</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бағалау</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қағидаларын</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бекіту</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туралы</a:t>
            </a:r>
            <a:r>
              <a:rPr lang="ru-RU" sz="1600" dirty="0">
                <a:latin typeface="Times New Roman" panose="02020603050405020304" pitchFamily="18" charset="0"/>
                <a:ea typeface="Calibri" panose="020F0502020204030204" pitchFamily="34" charset="0"/>
                <a:cs typeface="Times New Roman" panose="02020603050405020304" pitchFamily="18" charset="0"/>
              </a:rPr>
              <a:t>» </a:t>
            </a:r>
            <a:r>
              <a:rPr lang="ru-RU" sz="1600" dirty="0" err="1">
                <a:latin typeface="Times New Roman" panose="02020603050405020304" pitchFamily="18" charset="0"/>
                <a:ea typeface="Calibri" panose="020F0502020204030204" pitchFamily="34" charset="0"/>
                <a:cs typeface="Times New Roman" panose="02020603050405020304" pitchFamily="18" charset="0"/>
              </a:rPr>
              <a:t>бұйрығы</a:t>
            </a:r>
            <a:endParaRPr lang="ru-RU" sz="1600" dirty="0">
              <a:latin typeface="Times New Roman" panose="02020603050405020304" pitchFamily="18" charset="0"/>
              <a:ea typeface="Calibri" panose="020F0502020204030204" pitchFamily="34" charset="0"/>
              <a:cs typeface="Times New Roman" panose="02020603050405020304" pitchFamily="18" charset="0"/>
            </a:endParaRPr>
          </a:p>
          <a:p>
            <a:pPr marL="285750" indent="-285750">
              <a:lnSpc>
                <a:spcPct val="115000"/>
              </a:lnSpc>
              <a:spcAft>
                <a:spcPts val="0"/>
              </a:spcAft>
              <a:buFontTx/>
              <a:buChar char="-"/>
            </a:pPr>
            <a:endParaRPr lang="ru-RU" sz="1600" dirty="0">
              <a:latin typeface="Times New Roman" panose="02020603050405020304" pitchFamily="18" charset="0"/>
              <a:ea typeface="Calibri" panose="020F0502020204030204" pitchFamily="34" charset="0"/>
              <a:cs typeface="Times New Roman" panose="02020603050405020304" pitchFamily="18" charset="0"/>
            </a:endParaRPr>
          </a:p>
          <a:p>
            <a:pPr marL="285750" indent="-285750">
              <a:lnSpc>
                <a:spcPct val="115000"/>
              </a:lnSpc>
              <a:buFontTx/>
              <a:buChar char="-"/>
            </a:pPr>
            <a:r>
              <a:rPr lang="ru-RU" sz="1600" dirty="0">
                <a:latin typeface="Times New Roman" pitchFamily="18" charset="0"/>
                <a:cs typeface="Times New Roman" pitchFamily="18" charset="0"/>
              </a:rPr>
              <a:t>Приказ Министра образования и науки Республики Казахстан </a:t>
            </a:r>
            <a:r>
              <a:rPr lang="ru-RU" sz="1600" b="1" dirty="0">
                <a:latin typeface="Times New Roman" pitchFamily="18" charset="0"/>
                <a:cs typeface="Times New Roman" pitchFamily="18" charset="0"/>
              </a:rPr>
              <a:t>от 12 января 2022 года №4 </a:t>
            </a:r>
            <a:r>
              <a:rPr lang="ru-RU" sz="1600" dirty="0">
                <a:latin typeface="Times New Roman" pitchFamily="18" charset="0"/>
                <a:cs typeface="Times New Roman" pitchFamily="18" charset="0"/>
              </a:rPr>
              <a:t>«Об утверждении Правил оценки особых образовательных потребностей»</a:t>
            </a:r>
          </a:p>
        </p:txBody>
      </p:sp>
    </p:spTree>
    <p:extLst>
      <p:ext uri="{BB962C8B-B14F-4D97-AF65-F5344CB8AC3E}">
        <p14:creationId xmlns:p14="http://schemas.microsoft.com/office/powerpoint/2010/main" val="1946259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1E723D20-C9B9-19D2-E982-96F08F9F18FB}"/>
              </a:ext>
            </a:extLst>
          </p:cNvPr>
          <p:cNvSpPr/>
          <p:nvPr/>
        </p:nvSpPr>
        <p:spPr>
          <a:xfrm>
            <a:off x="1962150" y="526554"/>
            <a:ext cx="9124950" cy="3785652"/>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marL="285750" indent="-285750" algn="just">
              <a:buFontTx/>
              <a:buChar char="-"/>
            </a:pPr>
            <a:r>
              <a:rPr lang="kk-KZ" sz="1600" dirty="0">
                <a:latin typeface="Times New Roman" panose="02020603050405020304" pitchFamily="18" charset="0"/>
                <a:cs typeface="Times New Roman" panose="02020603050405020304" pitchFamily="18" charset="0"/>
              </a:rPr>
              <a:t>«Суицидтік мінез-құлық белгілері бар кәмелетке толмағандарды анықтаудың және олармен әрі қарай жұмыс істеудің бірыңғай алгоритмін, сондай-ақ суицидке әрекет жасаған балаға көмек көрсету бойынша мемлекеттік органдардың іс-қимыл алгоритмін бекіту туралы» Қазақстан Республикасы Денсаулық сақтау министрінің 2024 жылғы 2 шілдедегі №416 және Қазақстан Республикасы Оқу-ағарту министрінің міндетін атқарушының 2024 жылғы 4 шілдедегі №170 бірлескен бұйрығына өзгерістер мен толықтырулар енгізу туралы» Қазақстан Республикасы Денсаулық сақтау министрінің 2025 жылғы 6 ақпандағы №49 және Қазақстан Республикасы Оқу-ағарту министрінің 2025 жылғы 20 ақпандағы №29 </a:t>
            </a:r>
            <a:r>
              <a:rPr lang="kk-KZ" sz="1600" b="1" dirty="0">
                <a:latin typeface="Times New Roman" panose="02020603050405020304" pitchFamily="18" charset="0"/>
                <a:cs typeface="Times New Roman" panose="02020603050405020304" pitchFamily="18" charset="0"/>
              </a:rPr>
              <a:t>БІРЛЕСКЕН БҰЙРЫҒЫ</a:t>
            </a:r>
          </a:p>
          <a:p>
            <a:pPr algn="just"/>
            <a:endParaRPr lang="kk-KZ" sz="1600" b="1" dirty="0">
              <a:latin typeface="Times New Roman" panose="02020603050405020304" pitchFamily="18" charset="0"/>
              <a:cs typeface="Times New Roman" panose="02020603050405020304" pitchFamily="18" charset="0"/>
            </a:endParaRPr>
          </a:p>
          <a:p>
            <a:pPr marL="285750" indent="-285750" algn="just">
              <a:buFontTx/>
              <a:buChar char="-"/>
            </a:pPr>
            <a:r>
              <a:rPr lang="kk-KZ" sz="1600" dirty="0">
                <a:latin typeface="Times New Roman" panose="02020603050405020304" pitchFamily="18" charset="0"/>
                <a:cs typeface="Times New Roman" panose="02020603050405020304" pitchFamily="18" charset="0"/>
              </a:rPr>
              <a:t>Приказ Министра здравоохранения РК №49 от 6 февраля 2025 г. и  Министра просвещения РК №29  от 20 февраля 2025 г «О внесении изменений и дополнений в </a:t>
            </a:r>
            <a:r>
              <a:rPr lang="kk-KZ" sz="1600" b="1" dirty="0">
                <a:latin typeface="Times New Roman" panose="02020603050405020304" pitchFamily="18" charset="0"/>
                <a:cs typeface="Times New Roman" panose="02020603050405020304" pitchFamily="18" charset="0"/>
              </a:rPr>
              <a:t>СОВМЕСТНЫЙ ПРИКАЗ  </a:t>
            </a:r>
            <a:r>
              <a:rPr lang="kk-KZ" sz="1600" dirty="0">
                <a:latin typeface="Times New Roman" panose="02020603050405020304" pitchFamily="18" charset="0"/>
                <a:cs typeface="Times New Roman" panose="02020603050405020304" pitchFamily="18" charset="0"/>
              </a:rPr>
              <a:t>Министра здравоохранения РК № 419 от 2 июля 2024 г. и  Министра просвещения РК № 170  от 4 июля 2024 г. «Об утверждении единого алгоритма выявления несовершеннолетних с признаками суицидального поведения и дальнейшей работы с ними, а также алгоритма действия государственных органов по оказанию помощи ребенку, совершившему попытку суицида» </a:t>
            </a:r>
            <a:endParaRPr lang="ru-RU" sz="1600" dirty="0">
              <a:latin typeface="Times New Roman" panose="02020603050405020304" pitchFamily="18" charset="0"/>
              <a:cs typeface="Times New Roman" panose="02020603050405020304" pitchFamily="18" charset="0"/>
            </a:endParaRPr>
          </a:p>
        </p:txBody>
      </p:sp>
      <p:sp>
        <p:nvSpPr>
          <p:cNvPr id="3" name="Прямоугольник 2">
            <a:extLst>
              <a:ext uri="{FF2B5EF4-FFF2-40B4-BE49-F238E27FC236}">
                <a16:creationId xmlns:a16="http://schemas.microsoft.com/office/drawing/2014/main" id="{363F0AB9-09F2-5B0B-AA33-CC09D7B1458E}"/>
              </a:ext>
            </a:extLst>
          </p:cNvPr>
          <p:cNvSpPr/>
          <p:nvPr/>
        </p:nvSpPr>
        <p:spPr>
          <a:xfrm>
            <a:off x="1962150" y="4602367"/>
            <a:ext cx="9124950" cy="1323439"/>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marL="285750" indent="-285750" algn="just">
              <a:buFontTx/>
              <a:buChar char="-"/>
            </a:pPr>
            <a:r>
              <a:rPr lang="ru-RU" sz="1600" dirty="0">
                <a:latin typeface="Times New Roman" pitchFamily="18" charset="0"/>
                <a:cs typeface="Times New Roman" pitchFamily="18" charset="0"/>
              </a:rPr>
              <a:t>Қазақстан </a:t>
            </a:r>
            <a:r>
              <a:rPr lang="ru-RU" sz="1600" dirty="0" err="1">
                <a:latin typeface="Times New Roman" pitchFamily="18" charset="0"/>
                <a:cs typeface="Times New Roman" pitchFamily="18" charset="0"/>
              </a:rPr>
              <a:t>Республикасы</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Оқу-ағарту</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министрінің</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м.а.</a:t>
            </a:r>
            <a:r>
              <a:rPr lang="ru-RU" sz="1600" dirty="0">
                <a:latin typeface="Times New Roman" pitchFamily="18" charset="0"/>
                <a:cs typeface="Times New Roman" pitchFamily="18" charset="0"/>
              </a:rPr>
              <a:t> </a:t>
            </a:r>
            <a:r>
              <a:rPr lang="ru-RU" sz="1600" b="1" dirty="0">
                <a:latin typeface="Times New Roman" pitchFamily="18" charset="0"/>
                <a:cs typeface="Times New Roman" pitchFamily="18" charset="0"/>
              </a:rPr>
              <a:t>2025 </a:t>
            </a:r>
            <a:r>
              <a:rPr lang="ru-RU" sz="1600" b="1" dirty="0" err="1">
                <a:latin typeface="Times New Roman" pitchFamily="18" charset="0"/>
                <a:cs typeface="Times New Roman" pitchFamily="18" charset="0"/>
              </a:rPr>
              <a:t>жылғы</a:t>
            </a:r>
            <a:r>
              <a:rPr lang="ru-RU" sz="1600" b="1" dirty="0">
                <a:latin typeface="Times New Roman" pitchFamily="18" charset="0"/>
                <a:cs typeface="Times New Roman" pitchFamily="18" charset="0"/>
              </a:rPr>
              <a:t> 24 </a:t>
            </a:r>
            <a:r>
              <a:rPr lang="ru-RU" sz="1600" b="1" dirty="0" err="1">
                <a:latin typeface="Times New Roman" pitchFamily="18" charset="0"/>
                <a:cs typeface="Times New Roman" pitchFamily="18" charset="0"/>
              </a:rPr>
              <a:t>қарашадағы</a:t>
            </a:r>
            <a:r>
              <a:rPr lang="ru-RU" sz="1600" b="1" dirty="0">
                <a:latin typeface="Times New Roman" pitchFamily="18" charset="0"/>
                <a:cs typeface="Times New Roman" pitchFamily="18" charset="0"/>
              </a:rPr>
              <a:t> № 264 </a:t>
            </a:r>
            <a:r>
              <a:rPr lang="ru-RU" sz="1600" dirty="0">
                <a:latin typeface="Times New Roman" pitchFamily="18" charset="0"/>
                <a:cs typeface="Times New Roman" pitchFamily="18" charset="0"/>
              </a:rPr>
              <a:t>«Психологиялық </a:t>
            </a:r>
            <a:r>
              <a:rPr lang="ru-RU" sz="1600" dirty="0" err="1">
                <a:latin typeface="Times New Roman" pitchFamily="18" charset="0"/>
                <a:cs typeface="Times New Roman" pitchFamily="18" charset="0"/>
              </a:rPr>
              <a:t>қолдау</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орталықтары</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қызметінің</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қағидаларын</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бекіту</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туралы</a:t>
            </a:r>
            <a:r>
              <a:rPr lang="ru-RU" sz="1600" dirty="0">
                <a:latin typeface="Times New Roman" pitchFamily="18" charset="0"/>
                <a:cs typeface="Times New Roman" pitchFamily="18" charset="0"/>
              </a:rPr>
              <a:t>» </a:t>
            </a:r>
            <a:r>
              <a:rPr lang="ru-RU" sz="1600" dirty="0" err="1">
                <a:latin typeface="Times New Roman" pitchFamily="18" charset="0"/>
                <a:cs typeface="Times New Roman" pitchFamily="18" charset="0"/>
              </a:rPr>
              <a:t>бұйрығы</a:t>
            </a:r>
            <a:endParaRPr lang="ru-RU" sz="1600" dirty="0">
              <a:latin typeface="Times New Roman" pitchFamily="18" charset="0"/>
              <a:cs typeface="Times New Roman" pitchFamily="18" charset="0"/>
            </a:endParaRPr>
          </a:p>
          <a:p>
            <a:pPr algn="just"/>
            <a:endParaRPr lang="ru-RU" sz="1600" dirty="0">
              <a:latin typeface="Times New Roman" pitchFamily="18" charset="0"/>
              <a:cs typeface="Times New Roman" pitchFamily="18" charset="0"/>
            </a:endParaRPr>
          </a:p>
          <a:p>
            <a:pPr marL="285750" indent="-285750" algn="just">
              <a:buFontTx/>
              <a:buChar char="-"/>
            </a:pPr>
            <a:r>
              <a:rPr lang="ru-RU" sz="1600" dirty="0">
                <a:latin typeface="Times New Roman" pitchFamily="18" charset="0"/>
                <a:cs typeface="Times New Roman" pitchFamily="18" charset="0"/>
              </a:rPr>
              <a:t>Приказ и.о. Министра просвещения РК от </a:t>
            </a:r>
            <a:r>
              <a:rPr lang="ru-RU" sz="1600" b="1" dirty="0">
                <a:latin typeface="Times New Roman" pitchFamily="18" charset="0"/>
                <a:cs typeface="Times New Roman" pitchFamily="18" charset="0"/>
              </a:rPr>
              <a:t>24 ноября 2025 года № 264 </a:t>
            </a:r>
            <a:r>
              <a:rPr lang="ru-RU" sz="1600" dirty="0">
                <a:latin typeface="Times New Roman" pitchFamily="18" charset="0"/>
                <a:cs typeface="Times New Roman" pitchFamily="18" charset="0"/>
              </a:rPr>
              <a:t>«Об утверждении Правил деятельности центров психологической поддержки»</a:t>
            </a:r>
          </a:p>
        </p:txBody>
      </p:sp>
    </p:spTree>
    <p:extLst>
      <p:ext uri="{BB962C8B-B14F-4D97-AF65-F5344CB8AC3E}">
        <p14:creationId xmlns:p14="http://schemas.microsoft.com/office/powerpoint/2010/main" val="25731236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A1E5FAF1-31BD-836A-CC2F-66341CB70115}"/>
              </a:ext>
            </a:extLst>
          </p:cNvPr>
          <p:cNvSpPr/>
          <p:nvPr/>
        </p:nvSpPr>
        <p:spPr>
          <a:xfrm>
            <a:off x="1945829" y="425624"/>
            <a:ext cx="9131745" cy="2887970"/>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marL="12700" algn="ctr">
              <a:lnSpc>
                <a:spcPct val="100000"/>
              </a:lnSpc>
              <a:spcBef>
                <a:spcPts val="100"/>
              </a:spcBef>
            </a:pPr>
            <a:r>
              <a:rPr lang="ru-RU" b="1" dirty="0">
                <a:solidFill>
                  <a:schemeClr val="accent1">
                    <a:lumMod val="75000"/>
                  </a:schemeClr>
                </a:solidFill>
                <a:latin typeface="Times New Roman" panose="02020603050405020304" pitchFamily="18" charset="0"/>
                <a:cs typeface="Times New Roman" panose="02020603050405020304" pitchFamily="18" charset="0"/>
              </a:rPr>
              <a:t>Қазақстан </a:t>
            </a:r>
            <a:r>
              <a:rPr lang="ru-RU" b="1" dirty="0" err="1">
                <a:solidFill>
                  <a:schemeClr val="accent1">
                    <a:lumMod val="75000"/>
                  </a:schemeClr>
                </a:solidFill>
                <a:latin typeface="Times New Roman" panose="02020603050405020304" pitchFamily="18" charset="0"/>
                <a:cs typeface="Times New Roman" panose="02020603050405020304" pitchFamily="18" charset="0"/>
              </a:rPr>
              <a:t>Республикасы</a:t>
            </a:r>
            <a:r>
              <a:rPr lang="ru-RU" b="1" dirty="0">
                <a:solidFill>
                  <a:schemeClr val="accent1">
                    <a:lumMod val="75000"/>
                  </a:schemeClr>
                </a:solidFill>
                <a:latin typeface="Times New Roman" panose="02020603050405020304" pitchFamily="18" charset="0"/>
                <a:cs typeface="Times New Roman" panose="02020603050405020304" pitchFamily="18" charset="0"/>
              </a:rPr>
              <a:t> </a:t>
            </a:r>
            <a:r>
              <a:rPr lang="ru-RU" b="1" dirty="0" err="1">
                <a:solidFill>
                  <a:schemeClr val="accent1">
                    <a:lumMod val="75000"/>
                  </a:schemeClr>
                </a:solidFill>
                <a:latin typeface="Times New Roman" panose="02020603050405020304" pitchFamily="18" charset="0"/>
                <a:cs typeface="Times New Roman" panose="02020603050405020304" pitchFamily="18" charset="0"/>
              </a:rPr>
              <a:t>Оқу-ағарту</a:t>
            </a:r>
            <a:r>
              <a:rPr lang="ru-RU" b="1" dirty="0">
                <a:solidFill>
                  <a:schemeClr val="accent1">
                    <a:lumMod val="75000"/>
                  </a:schemeClr>
                </a:solidFill>
                <a:latin typeface="Times New Roman" panose="02020603050405020304" pitchFamily="18" charset="0"/>
                <a:cs typeface="Times New Roman" panose="02020603050405020304" pitchFamily="18" charset="0"/>
              </a:rPr>
              <a:t> </a:t>
            </a:r>
            <a:r>
              <a:rPr lang="ru-RU" b="1" dirty="0" err="1">
                <a:solidFill>
                  <a:schemeClr val="accent1">
                    <a:lumMod val="75000"/>
                  </a:schemeClr>
                </a:solidFill>
                <a:latin typeface="Times New Roman" panose="02020603050405020304" pitchFamily="18" charset="0"/>
                <a:cs typeface="Times New Roman" panose="02020603050405020304" pitchFamily="18" charset="0"/>
              </a:rPr>
              <a:t>министрінің</a:t>
            </a:r>
            <a:r>
              <a:rPr lang="ru-RU" b="1" dirty="0">
                <a:solidFill>
                  <a:schemeClr val="accent1">
                    <a:lumMod val="75000"/>
                  </a:schemeClr>
                </a:solidFill>
                <a:latin typeface="Times New Roman" panose="02020603050405020304" pitchFamily="18" charset="0"/>
                <a:cs typeface="Times New Roman" panose="02020603050405020304" pitchFamily="18" charset="0"/>
              </a:rPr>
              <a:t> 2026 </a:t>
            </a:r>
            <a:r>
              <a:rPr lang="ru-RU" b="1" dirty="0" err="1">
                <a:solidFill>
                  <a:schemeClr val="accent1">
                    <a:lumMod val="75000"/>
                  </a:schemeClr>
                </a:solidFill>
                <a:latin typeface="Times New Roman" panose="02020603050405020304" pitchFamily="18" charset="0"/>
                <a:cs typeface="Times New Roman" panose="02020603050405020304" pitchFamily="18" charset="0"/>
              </a:rPr>
              <a:t>жылғы</a:t>
            </a:r>
            <a:r>
              <a:rPr lang="ru-RU" b="1" dirty="0">
                <a:solidFill>
                  <a:schemeClr val="accent1">
                    <a:lumMod val="75000"/>
                  </a:schemeClr>
                </a:solidFill>
                <a:latin typeface="Times New Roman" panose="02020603050405020304" pitchFamily="18" charset="0"/>
                <a:cs typeface="Times New Roman" panose="02020603050405020304" pitchFamily="18" charset="0"/>
              </a:rPr>
              <a:t> 29 </a:t>
            </a:r>
            <a:r>
              <a:rPr lang="ru-RU" b="1" dirty="0" err="1">
                <a:solidFill>
                  <a:schemeClr val="accent1">
                    <a:lumMod val="75000"/>
                  </a:schemeClr>
                </a:solidFill>
                <a:latin typeface="Times New Roman" panose="02020603050405020304" pitchFamily="18" charset="0"/>
                <a:cs typeface="Times New Roman" panose="02020603050405020304" pitchFamily="18" charset="0"/>
              </a:rPr>
              <a:t>мамырдағы</a:t>
            </a:r>
            <a:r>
              <a:rPr lang="ru-RU" b="1" dirty="0">
                <a:solidFill>
                  <a:schemeClr val="accent1">
                    <a:lumMod val="75000"/>
                  </a:schemeClr>
                </a:solidFill>
                <a:latin typeface="Times New Roman" panose="02020603050405020304" pitchFamily="18" charset="0"/>
                <a:cs typeface="Times New Roman" panose="02020603050405020304" pitchFamily="18" charset="0"/>
              </a:rPr>
              <a:t> «</a:t>
            </a:r>
            <a:r>
              <a:rPr lang="ru-RU" b="1" dirty="0" err="1">
                <a:solidFill>
                  <a:schemeClr val="accent1">
                    <a:lumMod val="75000"/>
                  </a:schemeClr>
                </a:solidFill>
                <a:latin typeface="Times New Roman" panose="02020603050405020304" pitchFamily="18" charset="0"/>
                <a:cs typeface="Times New Roman" panose="02020603050405020304" pitchFamily="18" charset="0"/>
              </a:rPr>
              <a:t>Білім</a:t>
            </a:r>
            <a:r>
              <a:rPr lang="ru-RU" b="1" dirty="0">
                <a:solidFill>
                  <a:schemeClr val="accent1">
                    <a:lumMod val="75000"/>
                  </a:schemeClr>
                </a:solidFill>
                <a:latin typeface="Times New Roman" panose="02020603050405020304" pitchFamily="18" charset="0"/>
                <a:cs typeface="Times New Roman" panose="02020603050405020304" pitchFamily="18" charset="0"/>
              </a:rPr>
              <a:t> беру </a:t>
            </a:r>
            <a:r>
              <a:rPr lang="ru-RU" b="1" dirty="0" err="1">
                <a:solidFill>
                  <a:schemeClr val="accent1">
                    <a:lumMod val="75000"/>
                  </a:schemeClr>
                </a:solidFill>
                <a:latin typeface="Times New Roman" panose="02020603050405020304" pitchFamily="18" charset="0"/>
                <a:cs typeface="Times New Roman" panose="02020603050405020304" pitchFamily="18" charset="0"/>
              </a:rPr>
              <a:t>ұйымдарындағы</a:t>
            </a:r>
            <a:r>
              <a:rPr lang="ru-RU" b="1" dirty="0">
                <a:solidFill>
                  <a:schemeClr val="accent1">
                    <a:lumMod val="75000"/>
                  </a:schemeClr>
                </a:solidFill>
                <a:latin typeface="Times New Roman" panose="02020603050405020304" pitchFamily="18" charset="0"/>
                <a:cs typeface="Times New Roman" panose="02020603050405020304" pitchFamily="18" charset="0"/>
              </a:rPr>
              <a:t> психологиялық-</a:t>
            </a:r>
            <a:r>
              <a:rPr lang="ru-RU" b="1" dirty="0" err="1">
                <a:solidFill>
                  <a:schemeClr val="accent1">
                    <a:lumMod val="75000"/>
                  </a:schemeClr>
                </a:solidFill>
                <a:latin typeface="Times New Roman" panose="02020603050405020304" pitchFamily="18" charset="0"/>
                <a:cs typeface="Times New Roman" panose="02020603050405020304" pitchFamily="18" charset="0"/>
              </a:rPr>
              <a:t>педагогикалық</a:t>
            </a:r>
            <a:r>
              <a:rPr lang="ru-RU" b="1" dirty="0">
                <a:solidFill>
                  <a:schemeClr val="accent1">
                    <a:lumMod val="75000"/>
                  </a:schemeClr>
                </a:solidFill>
                <a:latin typeface="Times New Roman" panose="02020603050405020304" pitchFamily="18" charset="0"/>
                <a:cs typeface="Times New Roman" panose="02020603050405020304" pitchFamily="18" charset="0"/>
              </a:rPr>
              <a:t> </a:t>
            </a:r>
            <a:r>
              <a:rPr lang="ru-RU" b="1" dirty="0" err="1">
                <a:solidFill>
                  <a:schemeClr val="accent1">
                    <a:lumMod val="75000"/>
                  </a:schemeClr>
                </a:solidFill>
                <a:latin typeface="Times New Roman" panose="02020603050405020304" pitchFamily="18" charset="0"/>
                <a:cs typeface="Times New Roman" panose="02020603050405020304" pitchFamily="18" charset="0"/>
              </a:rPr>
              <a:t>қолдау</a:t>
            </a:r>
            <a:r>
              <a:rPr lang="ru-RU" b="1" dirty="0">
                <a:solidFill>
                  <a:schemeClr val="accent1">
                    <a:lumMod val="75000"/>
                  </a:schemeClr>
                </a:solidFill>
                <a:latin typeface="Times New Roman" panose="02020603050405020304" pitchFamily="18" charset="0"/>
                <a:cs typeface="Times New Roman" panose="02020603050405020304" pitchFamily="18" charset="0"/>
              </a:rPr>
              <a:t> </a:t>
            </a:r>
            <a:r>
              <a:rPr lang="ru-RU" b="1" dirty="0" err="1">
                <a:solidFill>
                  <a:schemeClr val="accent1">
                    <a:lumMod val="75000"/>
                  </a:schemeClr>
                </a:solidFill>
                <a:latin typeface="Times New Roman" panose="02020603050405020304" pitchFamily="18" charset="0"/>
                <a:cs typeface="Times New Roman" panose="02020603050405020304" pitchFamily="18" charset="0"/>
              </a:rPr>
              <a:t>қызметінің</a:t>
            </a:r>
            <a:r>
              <a:rPr lang="ru-RU" b="1" dirty="0">
                <a:solidFill>
                  <a:schemeClr val="accent1">
                    <a:lumMod val="75000"/>
                  </a:schemeClr>
                </a:solidFill>
                <a:latin typeface="Times New Roman" panose="02020603050405020304" pitchFamily="18" charset="0"/>
                <a:cs typeface="Times New Roman" panose="02020603050405020304" pitchFamily="18" charset="0"/>
              </a:rPr>
              <a:t> </a:t>
            </a:r>
            <a:r>
              <a:rPr lang="ru-RU" b="1" dirty="0" err="1">
                <a:solidFill>
                  <a:schemeClr val="accent1">
                    <a:lumMod val="75000"/>
                  </a:schemeClr>
                </a:solidFill>
                <a:latin typeface="Times New Roman" panose="02020603050405020304" pitchFamily="18" charset="0"/>
                <a:cs typeface="Times New Roman" panose="02020603050405020304" pitchFamily="18" charset="0"/>
              </a:rPr>
              <a:t>жұмыс</a:t>
            </a:r>
            <a:r>
              <a:rPr lang="ru-RU" b="1" dirty="0">
                <a:solidFill>
                  <a:schemeClr val="accent1">
                    <a:lumMod val="75000"/>
                  </a:schemeClr>
                </a:solidFill>
                <a:latin typeface="Times New Roman" panose="02020603050405020304" pitchFamily="18" charset="0"/>
                <a:cs typeface="Times New Roman" panose="02020603050405020304" pitchFamily="18" charset="0"/>
              </a:rPr>
              <a:t> </a:t>
            </a:r>
          </a:p>
          <a:p>
            <a:pPr marL="12700" algn="ctr">
              <a:lnSpc>
                <a:spcPct val="100000"/>
              </a:lnSpc>
              <a:spcBef>
                <a:spcPts val="100"/>
              </a:spcBef>
            </a:pPr>
            <a:r>
              <a:rPr lang="ru-RU" b="1" dirty="0" err="1">
                <a:solidFill>
                  <a:schemeClr val="accent1">
                    <a:lumMod val="75000"/>
                  </a:schemeClr>
                </a:solidFill>
                <a:latin typeface="Times New Roman" panose="02020603050405020304" pitchFamily="18" charset="0"/>
                <a:cs typeface="Times New Roman" panose="02020603050405020304" pitchFamily="18" charset="0"/>
              </a:rPr>
              <a:t>істеу</a:t>
            </a:r>
            <a:r>
              <a:rPr lang="ru-RU" b="1" dirty="0">
                <a:solidFill>
                  <a:schemeClr val="accent1">
                    <a:lumMod val="75000"/>
                  </a:schemeClr>
                </a:solidFill>
                <a:latin typeface="Times New Roman" panose="02020603050405020304" pitchFamily="18" charset="0"/>
                <a:cs typeface="Times New Roman" panose="02020603050405020304" pitchFamily="18" charset="0"/>
              </a:rPr>
              <a:t> </a:t>
            </a:r>
            <a:r>
              <a:rPr lang="ru-RU" b="1" dirty="0" err="1">
                <a:solidFill>
                  <a:schemeClr val="accent1">
                    <a:lumMod val="75000"/>
                  </a:schemeClr>
                </a:solidFill>
                <a:latin typeface="Times New Roman" panose="02020603050405020304" pitchFamily="18" charset="0"/>
                <a:cs typeface="Times New Roman" panose="02020603050405020304" pitchFamily="18" charset="0"/>
              </a:rPr>
              <a:t>қағидаларын</a:t>
            </a:r>
            <a:r>
              <a:rPr lang="ru-RU" b="1" dirty="0">
                <a:solidFill>
                  <a:schemeClr val="accent1">
                    <a:lumMod val="75000"/>
                  </a:schemeClr>
                </a:solidFill>
                <a:latin typeface="Times New Roman" panose="02020603050405020304" pitchFamily="18" charset="0"/>
                <a:cs typeface="Times New Roman" panose="02020603050405020304" pitchFamily="18" charset="0"/>
              </a:rPr>
              <a:t> </a:t>
            </a:r>
            <a:r>
              <a:rPr lang="ru-RU" b="1" dirty="0" err="1">
                <a:solidFill>
                  <a:schemeClr val="accent1">
                    <a:lumMod val="75000"/>
                  </a:schemeClr>
                </a:solidFill>
                <a:latin typeface="Times New Roman" panose="02020603050405020304" pitchFamily="18" charset="0"/>
                <a:cs typeface="Times New Roman" panose="02020603050405020304" pitchFamily="18" charset="0"/>
              </a:rPr>
              <a:t>бекіту</a:t>
            </a:r>
            <a:r>
              <a:rPr lang="ru-RU" b="1" dirty="0">
                <a:solidFill>
                  <a:schemeClr val="accent1">
                    <a:lumMod val="75000"/>
                  </a:schemeClr>
                </a:solidFill>
                <a:latin typeface="Times New Roman" panose="02020603050405020304" pitchFamily="18" charset="0"/>
                <a:cs typeface="Times New Roman" panose="02020603050405020304" pitchFamily="18" charset="0"/>
              </a:rPr>
              <a:t> </a:t>
            </a:r>
            <a:r>
              <a:rPr lang="ru-RU" b="1" dirty="0" err="1">
                <a:solidFill>
                  <a:schemeClr val="accent1">
                    <a:lumMod val="75000"/>
                  </a:schemeClr>
                </a:solidFill>
                <a:latin typeface="Times New Roman" panose="02020603050405020304" pitchFamily="18" charset="0"/>
                <a:cs typeface="Times New Roman" panose="02020603050405020304" pitchFamily="18" charset="0"/>
              </a:rPr>
              <a:t>туралы</a:t>
            </a:r>
            <a:r>
              <a:rPr lang="ru-RU" b="1" dirty="0">
                <a:solidFill>
                  <a:schemeClr val="accent1">
                    <a:lumMod val="75000"/>
                  </a:schemeClr>
                </a:solidFill>
                <a:latin typeface="Times New Roman" panose="02020603050405020304" pitchFamily="18" charset="0"/>
                <a:cs typeface="Times New Roman" panose="02020603050405020304" pitchFamily="18" charset="0"/>
              </a:rPr>
              <a:t>» Қазақстан </a:t>
            </a:r>
            <a:r>
              <a:rPr lang="ru-RU" b="1" dirty="0" err="1">
                <a:solidFill>
                  <a:schemeClr val="accent1">
                    <a:lumMod val="75000"/>
                  </a:schemeClr>
                </a:solidFill>
                <a:latin typeface="Times New Roman" panose="02020603050405020304" pitchFamily="18" charset="0"/>
                <a:cs typeface="Times New Roman" panose="02020603050405020304" pitchFamily="18" charset="0"/>
              </a:rPr>
              <a:t>Республикасы</a:t>
            </a:r>
            <a:r>
              <a:rPr lang="ru-RU" b="1" dirty="0">
                <a:solidFill>
                  <a:schemeClr val="accent1">
                    <a:lumMod val="75000"/>
                  </a:schemeClr>
                </a:solidFill>
                <a:latin typeface="Times New Roman" panose="02020603050405020304" pitchFamily="18" charset="0"/>
                <a:cs typeface="Times New Roman" panose="02020603050405020304" pitchFamily="18" charset="0"/>
              </a:rPr>
              <a:t> </a:t>
            </a:r>
            <a:r>
              <a:rPr lang="ru-RU" b="1" dirty="0" err="1">
                <a:solidFill>
                  <a:schemeClr val="accent1">
                    <a:lumMod val="75000"/>
                  </a:schemeClr>
                </a:solidFill>
                <a:latin typeface="Times New Roman" panose="02020603050405020304" pitchFamily="18" charset="0"/>
                <a:cs typeface="Times New Roman" panose="02020603050405020304" pitchFamily="18" charset="0"/>
              </a:rPr>
              <a:t>Оқу-ағарту</a:t>
            </a:r>
            <a:r>
              <a:rPr lang="ru-RU" b="1" dirty="0">
                <a:solidFill>
                  <a:schemeClr val="accent1">
                    <a:lumMod val="75000"/>
                  </a:schemeClr>
                </a:solidFill>
                <a:latin typeface="Times New Roman" panose="02020603050405020304" pitchFamily="18" charset="0"/>
                <a:cs typeface="Times New Roman" panose="02020603050405020304" pitchFamily="18" charset="0"/>
              </a:rPr>
              <a:t> </a:t>
            </a:r>
            <a:r>
              <a:rPr lang="ru-RU" b="1" dirty="0" err="1">
                <a:solidFill>
                  <a:schemeClr val="accent1">
                    <a:lumMod val="75000"/>
                  </a:schemeClr>
                </a:solidFill>
                <a:latin typeface="Times New Roman" panose="02020603050405020304" pitchFamily="18" charset="0"/>
                <a:cs typeface="Times New Roman" panose="02020603050405020304" pitchFamily="18" charset="0"/>
              </a:rPr>
              <a:t>министрінің</a:t>
            </a:r>
            <a:r>
              <a:rPr lang="ru-RU" b="1" dirty="0">
                <a:solidFill>
                  <a:schemeClr val="accent1">
                    <a:lumMod val="75000"/>
                  </a:schemeClr>
                </a:solidFill>
                <a:latin typeface="Times New Roman" panose="02020603050405020304" pitchFamily="18" charset="0"/>
                <a:cs typeface="Times New Roman" panose="02020603050405020304" pitchFamily="18" charset="0"/>
              </a:rPr>
              <a:t> </a:t>
            </a:r>
          </a:p>
          <a:p>
            <a:pPr marL="12700" algn="ctr">
              <a:lnSpc>
                <a:spcPct val="100000"/>
              </a:lnSpc>
              <a:spcBef>
                <a:spcPts val="100"/>
              </a:spcBef>
            </a:pPr>
            <a:r>
              <a:rPr lang="ru-RU" b="1" dirty="0">
                <a:solidFill>
                  <a:schemeClr val="accent1">
                    <a:lumMod val="75000"/>
                  </a:schemeClr>
                </a:solidFill>
                <a:latin typeface="Times New Roman" panose="02020603050405020304" pitchFamily="18" charset="0"/>
                <a:cs typeface="Times New Roman" panose="02020603050405020304" pitchFamily="18" charset="0"/>
              </a:rPr>
              <a:t>2025 </a:t>
            </a:r>
            <a:r>
              <a:rPr lang="ru-RU" b="1" dirty="0" err="1">
                <a:solidFill>
                  <a:schemeClr val="accent1">
                    <a:lumMod val="75000"/>
                  </a:schemeClr>
                </a:solidFill>
                <a:latin typeface="Times New Roman" panose="02020603050405020304" pitchFamily="18" charset="0"/>
                <a:cs typeface="Times New Roman" panose="02020603050405020304" pitchFamily="18" charset="0"/>
              </a:rPr>
              <a:t>жылғы</a:t>
            </a:r>
            <a:r>
              <a:rPr lang="ru-RU" b="1" dirty="0">
                <a:solidFill>
                  <a:schemeClr val="accent1">
                    <a:lumMod val="75000"/>
                  </a:schemeClr>
                </a:solidFill>
                <a:latin typeface="Times New Roman" panose="02020603050405020304" pitchFamily="18" charset="0"/>
                <a:cs typeface="Times New Roman" panose="02020603050405020304" pitchFamily="18" charset="0"/>
              </a:rPr>
              <a:t> 29 </a:t>
            </a:r>
            <a:r>
              <a:rPr lang="ru-RU" b="1" dirty="0" err="1">
                <a:solidFill>
                  <a:schemeClr val="accent1">
                    <a:lumMod val="75000"/>
                  </a:schemeClr>
                </a:solidFill>
                <a:latin typeface="Times New Roman" panose="02020603050405020304" pitchFamily="18" charset="0"/>
                <a:cs typeface="Times New Roman" panose="02020603050405020304" pitchFamily="18" charset="0"/>
              </a:rPr>
              <a:t>сәуірдегі</a:t>
            </a:r>
            <a:r>
              <a:rPr lang="ru-RU" b="1" dirty="0">
                <a:solidFill>
                  <a:schemeClr val="accent1">
                    <a:lumMod val="75000"/>
                  </a:schemeClr>
                </a:solidFill>
                <a:latin typeface="Times New Roman" panose="02020603050405020304" pitchFamily="18" charset="0"/>
                <a:cs typeface="Times New Roman" panose="02020603050405020304" pitchFamily="18" charset="0"/>
              </a:rPr>
              <a:t> № 92 </a:t>
            </a:r>
            <a:r>
              <a:rPr lang="ru-RU" b="1" dirty="0" err="1">
                <a:solidFill>
                  <a:schemeClr val="accent1">
                    <a:lumMod val="75000"/>
                  </a:schemeClr>
                </a:solidFill>
                <a:latin typeface="Times New Roman" panose="02020603050405020304" pitchFamily="18" charset="0"/>
                <a:cs typeface="Times New Roman" panose="02020603050405020304" pitchFamily="18" charset="0"/>
              </a:rPr>
              <a:t>бұйрығына</a:t>
            </a:r>
            <a:r>
              <a:rPr lang="ru-RU" b="1" dirty="0">
                <a:solidFill>
                  <a:schemeClr val="accent1">
                    <a:lumMod val="75000"/>
                  </a:schemeClr>
                </a:solidFill>
                <a:latin typeface="Times New Roman" panose="02020603050405020304" pitchFamily="18" charset="0"/>
                <a:cs typeface="Times New Roman" panose="02020603050405020304" pitchFamily="18" charset="0"/>
              </a:rPr>
              <a:t> </a:t>
            </a:r>
            <a:r>
              <a:rPr lang="ru-RU" b="1" dirty="0" err="1">
                <a:solidFill>
                  <a:schemeClr val="accent1">
                    <a:lumMod val="75000"/>
                  </a:schemeClr>
                </a:solidFill>
                <a:latin typeface="Times New Roman" panose="02020603050405020304" pitchFamily="18" charset="0"/>
                <a:cs typeface="Times New Roman" panose="02020603050405020304" pitchFamily="18" charset="0"/>
              </a:rPr>
              <a:t>өзгеріс</a:t>
            </a:r>
            <a:r>
              <a:rPr lang="ru-RU" b="1" dirty="0">
                <a:solidFill>
                  <a:schemeClr val="accent1">
                    <a:lumMod val="75000"/>
                  </a:schemeClr>
                </a:solidFill>
                <a:latin typeface="Times New Roman" panose="02020603050405020304" pitchFamily="18" charset="0"/>
                <a:cs typeface="Times New Roman" panose="02020603050405020304" pitchFamily="18" charset="0"/>
              </a:rPr>
              <a:t> </a:t>
            </a:r>
            <a:r>
              <a:rPr lang="ru-RU" b="1" dirty="0" err="1">
                <a:solidFill>
                  <a:schemeClr val="accent1">
                    <a:lumMod val="75000"/>
                  </a:schemeClr>
                </a:solidFill>
                <a:latin typeface="Times New Roman" panose="02020603050405020304" pitchFamily="18" charset="0"/>
                <a:cs typeface="Times New Roman" panose="02020603050405020304" pitchFamily="18" charset="0"/>
              </a:rPr>
              <a:t>енгізу</a:t>
            </a:r>
            <a:r>
              <a:rPr lang="ru-RU" b="1" dirty="0">
                <a:solidFill>
                  <a:schemeClr val="accent1">
                    <a:lumMod val="75000"/>
                  </a:schemeClr>
                </a:solidFill>
                <a:latin typeface="Times New Roman" panose="02020603050405020304" pitchFamily="18" charset="0"/>
                <a:cs typeface="Times New Roman" panose="02020603050405020304" pitchFamily="18" charset="0"/>
              </a:rPr>
              <a:t> </a:t>
            </a:r>
            <a:r>
              <a:rPr lang="ru-RU" b="1" dirty="0" err="1">
                <a:solidFill>
                  <a:schemeClr val="accent1">
                    <a:lumMod val="75000"/>
                  </a:schemeClr>
                </a:solidFill>
                <a:latin typeface="Times New Roman" panose="02020603050405020304" pitchFamily="18" charset="0"/>
                <a:cs typeface="Times New Roman" panose="02020603050405020304" pitchFamily="18" charset="0"/>
              </a:rPr>
              <a:t>туралы</a:t>
            </a:r>
            <a:r>
              <a:rPr lang="ru-RU" b="1" dirty="0">
                <a:solidFill>
                  <a:schemeClr val="accent1">
                    <a:lumMod val="75000"/>
                  </a:schemeClr>
                </a:solidFill>
                <a:latin typeface="Times New Roman" panose="02020603050405020304" pitchFamily="18" charset="0"/>
                <a:cs typeface="Times New Roman" panose="02020603050405020304" pitchFamily="18" charset="0"/>
              </a:rPr>
              <a:t>» </a:t>
            </a:r>
            <a:r>
              <a:rPr lang="ru-RU" b="1" dirty="0" err="1">
                <a:solidFill>
                  <a:schemeClr val="accent1">
                    <a:lumMod val="75000"/>
                  </a:schemeClr>
                </a:solidFill>
                <a:latin typeface="Times New Roman" panose="02020603050405020304" pitchFamily="18" charset="0"/>
                <a:cs typeface="Times New Roman" panose="02020603050405020304" pitchFamily="18" charset="0"/>
              </a:rPr>
              <a:t>бұйрық</a:t>
            </a:r>
            <a:r>
              <a:rPr lang="ru-RU" b="1" dirty="0">
                <a:solidFill>
                  <a:schemeClr val="accent1">
                    <a:lumMod val="75000"/>
                  </a:schemeClr>
                </a:solidFill>
                <a:latin typeface="Times New Roman" panose="02020603050405020304" pitchFamily="18" charset="0"/>
                <a:cs typeface="Times New Roman" panose="02020603050405020304" pitchFamily="18" charset="0"/>
              </a:rPr>
              <a:t> </a:t>
            </a:r>
          </a:p>
          <a:p>
            <a:endParaRPr lang="ru-RU" dirty="0">
              <a:latin typeface="Times New Roman" panose="02020603050405020304" pitchFamily="18" charset="0"/>
              <a:cs typeface="Times New Roman" panose="02020603050405020304" pitchFamily="18" charset="0"/>
            </a:endParaRPr>
          </a:p>
          <a:p>
            <a:pPr algn="just"/>
            <a:r>
              <a:rPr lang="ru-RU" dirty="0">
                <a:latin typeface="Times New Roman" panose="02020603050405020304" pitchFamily="18" charset="0"/>
                <a:cs typeface="Times New Roman" panose="02020603050405020304" pitchFamily="18" charset="0"/>
              </a:rPr>
              <a:t>2, 4) </a:t>
            </a:r>
            <a:r>
              <a:rPr lang="kk-KZ" dirty="0">
                <a:latin typeface="Times New Roman" panose="02020603050405020304" pitchFamily="18" charset="0"/>
                <a:cs typeface="Times New Roman" panose="02020603050405020304" pitchFamily="18" charset="0"/>
              </a:rPr>
              <a:t>психологиялық-педагогикалық қолдап отыру – білім беру ұйымдарында іске асырылатын процесінде білім алушыларды (тәрбиеленушілерді), оның ішінде ерекше білім беру қажеттіліктерін бағалау негізінде ерекше білім беруді қажет ететін балаларды (адамдарды) табысты оқыту және дамыту үшін әлеуметтік және психологиялық-педагогикалық жағдайлар жасалатын жүйелі-ұйымдастырылған қызмет</a:t>
            </a:r>
          </a:p>
        </p:txBody>
      </p:sp>
      <p:sp>
        <p:nvSpPr>
          <p:cNvPr id="3" name="Прямоугольник 2">
            <a:extLst>
              <a:ext uri="{FF2B5EF4-FFF2-40B4-BE49-F238E27FC236}">
                <a16:creationId xmlns:a16="http://schemas.microsoft.com/office/drawing/2014/main" id="{DD4E8836-F161-5B12-9BB0-87D34713B90C}"/>
              </a:ext>
            </a:extLst>
          </p:cNvPr>
          <p:cNvSpPr/>
          <p:nvPr/>
        </p:nvSpPr>
        <p:spPr>
          <a:xfrm>
            <a:off x="1945828" y="3544407"/>
            <a:ext cx="9131745" cy="2887970"/>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marL="12700" algn="ctr">
              <a:lnSpc>
                <a:spcPct val="100000"/>
              </a:lnSpc>
              <a:spcBef>
                <a:spcPts val="100"/>
              </a:spcBef>
            </a:pPr>
            <a:r>
              <a:rPr lang="ru-RU" b="1" dirty="0">
                <a:solidFill>
                  <a:schemeClr val="accent1">
                    <a:lumMod val="75000"/>
                  </a:schemeClr>
                </a:solidFill>
                <a:latin typeface="Times New Roman" panose="02020603050405020304" pitchFamily="18" charset="0"/>
                <a:cs typeface="Times New Roman" panose="02020603050405020304" pitchFamily="18" charset="0"/>
              </a:rPr>
              <a:t>Приказ Министра просвещения Республики Казахстан от 29 мая 2026 года «О внесении изменения в приказ Министра просвещения Республики Казахстан от </a:t>
            </a:r>
          </a:p>
          <a:p>
            <a:pPr marL="12700" algn="ctr">
              <a:lnSpc>
                <a:spcPct val="100000"/>
              </a:lnSpc>
              <a:spcBef>
                <a:spcPts val="100"/>
              </a:spcBef>
            </a:pPr>
            <a:r>
              <a:rPr lang="ru-RU" b="1" dirty="0">
                <a:solidFill>
                  <a:schemeClr val="accent1">
                    <a:lumMod val="75000"/>
                  </a:schemeClr>
                </a:solidFill>
                <a:latin typeface="Times New Roman" panose="02020603050405020304" pitchFamily="18" charset="0"/>
                <a:cs typeface="Times New Roman" panose="02020603050405020304" pitchFamily="18" charset="0"/>
              </a:rPr>
              <a:t>29 апреля 2025 года № 92 «Об утверждении Правил деятельности службы психолого-педагогического сопровождения в организациях образования»</a:t>
            </a:r>
          </a:p>
          <a:p>
            <a:endParaRPr lang="ru-RU" dirty="0">
              <a:latin typeface="Times New Roman" panose="02020603050405020304" pitchFamily="18" charset="0"/>
              <a:cs typeface="Times New Roman" panose="02020603050405020304" pitchFamily="18" charset="0"/>
            </a:endParaRPr>
          </a:p>
          <a:p>
            <a:pPr algn="just"/>
            <a:r>
              <a:rPr lang="ru-RU" dirty="0">
                <a:latin typeface="Times New Roman" panose="02020603050405020304" pitchFamily="18" charset="0"/>
                <a:cs typeface="Times New Roman" panose="02020603050405020304" pitchFamily="18" charset="0"/>
              </a:rPr>
              <a:t>2, 4) психолого-педагогическое сопровождение – системно-организованная деятельность, реализуемая в организациях образования, в процессе которой создаются социальные и психолого-педагогические условия для успешного обучения и развития обучающихся (воспитанников), в том числе детей (лиц) с особыми образовательными потребностями, на основе оценки особых образовательных потребностей</a:t>
            </a:r>
            <a:endParaRPr lang="kk-KZ"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30825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877A8512-B36A-3FB1-306D-1B557697B750}"/>
              </a:ext>
            </a:extLst>
          </p:cNvPr>
          <p:cNvSpPr/>
          <p:nvPr/>
        </p:nvSpPr>
        <p:spPr>
          <a:xfrm>
            <a:off x="1983930" y="558983"/>
            <a:ext cx="9265096" cy="5586145"/>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marL="12700" algn="ctr">
              <a:lnSpc>
                <a:spcPct val="100000"/>
              </a:lnSpc>
              <a:spcBef>
                <a:spcPts val="100"/>
              </a:spcBef>
            </a:pPr>
            <a:r>
              <a:rPr lang="ru-RU" sz="1600" b="1" dirty="0">
                <a:solidFill>
                  <a:schemeClr val="accent1">
                    <a:lumMod val="75000"/>
                  </a:schemeClr>
                </a:solidFill>
                <a:latin typeface="Times New Roman" panose="02020603050405020304" pitchFamily="18" charset="0"/>
                <a:cs typeface="Times New Roman" panose="02020603050405020304" pitchFamily="18" charset="0"/>
              </a:rPr>
              <a:t>БІЛІМ БЕРУ ҰЙЫМДАРЫНДАҒЫ ПСИХОЛОГИЯЛЫҚ-ПЕДАГОГИКАЛЫҚ ҚОЛДАУ ҚЫЗМЕТІНІҢ ЖҰМЫС ҚАҒИДАЛАРЫ</a:t>
            </a:r>
          </a:p>
          <a:p>
            <a:endParaRPr lang="ru-RU" sz="500" dirty="0">
              <a:latin typeface="Times New Roman" panose="02020603050405020304" pitchFamily="18" charset="0"/>
              <a:cs typeface="Times New Roman" panose="02020603050405020304" pitchFamily="18" charset="0"/>
            </a:endParaRPr>
          </a:p>
          <a:p>
            <a:pPr algn="just"/>
            <a:r>
              <a:rPr lang="kk-KZ" sz="1600" dirty="0">
                <a:latin typeface="Times New Roman" panose="02020603050405020304" pitchFamily="18" charset="0"/>
                <a:cs typeface="Times New Roman" panose="02020603050405020304" pitchFamily="18" charset="0"/>
              </a:rPr>
              <a:t>3.   ППҚҚ жұмысы бастауыш, негізгі, жалпы орта, техникалық және кәсіптік, орта білімнен кейінгі  </a:t>
            </a:r>
          </a:p>
          <a:p>
            <a:pPr algn="just"/>
            <a:r>
              <a:rPr lang="kk-KZ" sz="1600" dirty="0">
                <a:latin typeface="Times New Roman" panose="02020603050405020304" pitchFamily="18" charset="0"/>
                <a:cs typeface="Times New Roman" panose="02020603050405020304" pitchFamily="18" charset="0"/>
              </a:rPr>
              <a:t>      білім  беру деңгейлерінде ұйымдастырылады.</a:t>
            </a:r>
            <a:endParaRPr lang="ru-RU" sz="1600" dirty="0">
              <a:latin typeface="Times New Roman" panose="02020603050405020304" pitchFamily="18" charset="0"/>
              <a:cs typeface="Times New Roman" panose="02020603050405020304" pitchFamily="18" charset="0"/>
            </a:endParaRPr>
          </a:p>
          <a:p>
            <a:pPr algn="just"/>
            <a:r>
              <a:rPr lang="ru-RU" sz="1600" dirty="0">
                <a:latin typeface="Times New Roman" panose="02020603050405020304" pitchFamily="18" charset="0"/>
                <a:cs typeface="Times New Roman" panose="02020603050405020304" pitchFamily="18" charset="0"/>
              </a:rPr>
              <a:t>4.   ППҚҚ </a:t>
            </a:r>
            <a:r>
              <a:rPr lang="ru-RU" sz="1600" dirty="0" err="1">
                <a:latin typeface="Times New Roman" panose="02020603050405020304" pitchFamily="18" charset="0"/>
                <a:cs typeface="Times New Roman" panose="02020603050405020304" pitchFamily="18" charset="0"/>
              </a:rPr>
              <a:t>білім</a:t>
            </a:r>
            <a:r>
              <a:rPr lang="ru-RU" sz="1600" dirty="0">
                <a:latin typeface="Times New Roman" panose="02020603050405020304" pitchFamily="18" charset="0"/>
                <a:cs typeface="Times New Roman" panose="02020603050405020304" pitchFamily="18" charset="0"/>
              </a:rPr>
              <a:t> беру </a:t>
            </a:r>
            <a:r>
              <a:rPr lang="ru-RU" sz="1600" dirty="0" err="1">
                <a:latin typeface="Times New Roman" panose="02020603050405020304" pitchFamily="18" charset="0"/>
                <a:cs typeface="Times New Roman" panose="02020603050405020304" pitchFamily="18" charset="0"/>
              </a:rPr>
              <a:t>ұйымының</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құзыреті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шегінде</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ведомствоаралық</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өзара</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іс-қимылды</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ұйымдастыруды</a:t>
            </a:r>
            <a:r>
              <a:rPr lang="ru-RU" sz="1600" dirty="0">
                <a:latin typeface="Times New Roman" panose="02020603050405020304" pitchFamily="18" charset="0"/>
                <a:cs typeface="Times New Roman" panose="02020603050405020304" pitchFamily="18" charset="0"/>
              </a:rPr>
              <a:t>  </a:t>
            </a:r>
          </a:p>
          <a:p>
            <a:pPr algn="just"/>
            <a:r>
              <a:rPr lang="ru-RU" sz="1600" dirty="0">
                <a:latin typeface="Times New Roman" panose="02020603050405020304" pitchFamily="18" charset="0"/>
                <a:cs typeface="Times New Roman" panose="02020603050405020304" pitchFamily="18" charset="0"/>
              </a:rPr>
              <a:t>      және </a:t>
            </a:r>
            <a:r>
              <a:rPr lang="ru-RU" sz="1600" dirty="0" err="1">
                <a:latin typeface="Times New Roman" panose="02020603050405020304" pitchFamily="18" charset="0"/>
                <a:cs typeface="Times New Roman" panose="02020603050405020304" pitchFamily="18" charset="0"/>
              </a:rPr>
              <a:t>одан</a:t>
            </a:r>
            <a:r>
              <a:rPr lang="ru-RU" sz="1600" dirty="0">
                <a:latin typeface="Times New Roman" panose="02020603050405020304" pitchFamily="18" charset="0"/>
                <a:cs typeface="Times New Roman" panose="02020603050405020304" pitchFamily="18" charset="0"/>
              </a:rPr>
              <a:t> әрі </a:t>
            </a:r>
            <a:r>
              <a:rPr lang="ru-RU" sz="1600" dirty="0" err="1">
                <a:latin typeface="Times New Roman" panose="02020603050405020304" pitchFamily="18" charset="0"/>
                <a:cs typeface="Times New Roman" panose="02020603050405020304" pitchFamily="18" charset="0"/>
              </a:rPr>
              <a:t>сүйемелдеу</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маршрутын</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айқындау</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үшін</a:t>
            </a:r>
            <a:r>
              <a:rPr lang="ru-RU" sz="1600" dirty="0">
                <a:latin typeface="Times New Roman" panose="02020603050405020304" pitchFamily="18" charset="0"/>
                <a:cs typeface="Times New Roman" panose="02020603050405020304" pitchFamily="18" charset="0"/>
              </a:rPr>
              <a:t> Психологиялық </a:t>
            </a:r>
            <a:r>
              <a:rPr lang="ru-RU" sz="1600" dirty="0" err="1">
                <a:latin typeface="Times New Roman" panose="02020603050405020304" pitchFamily="18" charset="0"/>
                <a:cs typeface="Times New Roman" panose="02020603050405020304" pitchFamily="18" charset="0"/>
              </a:rPr>
              <a:t>қолдау</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орталықтарын</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бұдан</a:t>
            </a:r>
            <a:r>
              <a:rPr lang="ru-RU" sz="1600" dirty="0">
                <a:latin typeface="Times New Roman" panose="02020603050405020304" pitchFamily="18" charset="0"/>
                <a:cs typeface="Times New Roman" panose="02020603050405020304" pitchFamily="18" charset="0"/>
              </a:rPr>
              <a:t>   </a:t>
            </a:r>
          </a:p>
          <a:p>
            <a:pPr algn="just"/>
            <a:r>
              <a:rPr lang="ru-RU" sz="1600" dirty="0">
                <a:latin typeface="Times New Roman" panose="02020603050405020304" pitchFamily="18" charset="0"/>
                <a:cs typeface="Times New Roman" panose="02020603050405020304" pitchFamily="18" charset="0"/>
              </a:rPr>
              <a:t>      әрі - ПҚО) </a:t>
            </a:r>
            <a:r>
              <a:rPr lang="ru-RU" sz="1600" dirty="0" err="1">
                <a:latin typeface="Times New Roman" panose="02020603050405020304" pitchFamily="18" charset="0"/>
                <a:cs typeface="Times New Roman" panose="02020603050405020304" pitchFamily="18" charset="0"/>
              </a:rPr>
              <a:t>тартуды</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талап</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ететін</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кешенді</a:t>
            </a:r>
            <a:r>
              <a:rPr lang="ru-RU" sz="1600" dirty="0">
                <a:latin typeface="Times New Roman" panose="02020603050405020304" pitchFamily="18" charset="0"/>
                <a:cs typeface="Times New Roman" panose="02020603050405020304" pitchFamily="18" charset="0"/>
              </a:rPr>
              <a:t> психологиялық </a:t>
            </a:r>
            <a:r>
              <a:rPr lang="ru-RU" sz="1600" dirty="0" err="1">
                <a:latin typeface="Times New Roman" panose="02020603050405020304" pitchFamily="18" charset="0"/>
                <a:cs typeface="Times New Roman" panose="02020603050405020304" pitchFamily="18" charset="0"/>
              </a:rPr>
              <a:t>көмек</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көрсетусіз</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білім</a:t>
            </a:r>
            <a:r>
              <a:rPr lang="ru-RU" sz="1600" dirty="0">
                <a:latin typeface="Times New Roman" panose="02020603050405020304" pitchFamily="18" charset="0"/>
                <a:cs typeface="Times New Roman" panose="02020603050405020304" pitchFamily="18" charset="0"/>
              </a:rPr>
              <a:t> беру </a:t>
            </a:r>
            <a:r>
              <a:rPr lang="ru-RU" sz="1600" dirty="0" err="1">
                <a:latin typeface="Times New Roman" panose="02020603050405020304" pitchFamily="18" charset="0"/>
                <a:cs typeface="Times New Roman" panose="02020603050405020304" pitchFamily="18" charset="0"/>
              </a:rPr>
              <a:t>ұйымының</a:t>
            </a:r>
            <a:r>
              <a:rPr lang="ru-RU" sz="1600" dirty="0">
                <a:latin typeface="Times New Roman" panose="02020603050405020304" pitchFamily="18" charset="0"/>
                <a:cs typeface="Times New Roman" panose="02020603050405020304" pitchFamily="18" charset="0"/>
              </a:rPr>
              <a:t> </a:t>
            </a:r>
          </a:p>
          <a:p>
            <a:pPr algn="just"/>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білім</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алушылардың</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тәрбиеленушілердің</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оның</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ішінде</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ерекше</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білім</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беруді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қажет</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ететін</a:t>
            </a:r>
            <a:r>
              <a:rPr lang="ru-RU" sz="1600" dirty="0">
                <a:latin typeface="Times New Roman" panose="02020603050405020304" pitchFamily="18" charset="0"/>
                <a:cs typeface="Times New Roman" panose="02020603050405020304" pitchFamily="18" charset="0"/>
              </a:rPr>
              <a:t> </a:t>
            </a:r>
          </a:p>
          <a:p>
            <a:pPr algn="just"/>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балалардың</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тұлғалардың</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бұдан</a:t>
            </a:r>
            <a:r>
              <a:rPr lang="ru-RU" sz="1600" dirty="0">
                <a:latin typeface="Times New Roman" panose="02020603050405020304" pitchFamily="18" charset="0"/>
                <a:cs typeface="Times New Roman" panose="02020603050405020304" pitchFamily="18" charset="0"/>
              </a:rPr>
              <a:t> әрі – ЕБҚЕ </a:t>
            </a:r>
            <a:r>
              <a:rPr lang="ru-RU" sz="1600" dirty="0" err="1">
                <a:latin typeface="Times New Roman" panose="02020603050405020304" pitchFamily="18" charset="0"/>
                <a:cs typeface="Times New Roman" panose="02020603050405020304" pitchFamily="18" charset="0"/>
              </a:rPr>
              <a:t>балалар</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тұлғалар</a:t>
            </a:r>
            <a:r>
              <a:rPr lang="ru-RU" sz="1600" dirty="0">
                <a:latin typeface="Times New Roman" panose="02020603050405020304" pitchFamily="18" charset="0"/>
                <a:cs typeface="Times New Roman" panose="02020603050405020304" pitchFamily="18" charset="0"/>
              </a:rPr>
              <a:t>)) психологиялық </a:t>
            </a:r>
            <a:r>
              <a:rPr lang="ru-RU" sz="1600" dirty="0" err="1">
                <a:latin typeface="Times New Roman" panose="02020603050405020304" pitchFamily="18" charset="0"/>
                <a:cs typeface="Times New Roman" panose="02020603050405020304" pitchFamily="18" charset="0"/>
              </a:rPr>
              <a:t>әл-ауқатын</a:t>
            </a:r>
            <a:r>
              <a:rPr lang="ru-RU" sz="1600" dirty="0">
                <a:latin typeface="Times New Roman" panose="02020603050405020304" pitchFamily="18" charset="0"/>
                <a:cs typeface="Times New Roman" panose="02020603050405020304" pitchFamily="18" charset="0"/>
              </a:rPr>
              <a:t> </a:t>
            </a:r>
          </a:p>
          <a:p>
            <a:pPr algn="just"/>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қамтамасыз</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етуге</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олардың</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дамуына</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оқу</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мотивациясын</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үлгерімін</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шығармашылық</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өзін-өзі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іске</a:t>
            </a:r>
            <a:r>
              <a:rPr lang="ru-RU" sz="1600" dirty="0">
                <a:latin typeface="Times New Roman" panose="02020603050405020304" pitchFamily="18" charset="0"/>
                <a:cs typeface="Times New Roman" panose="02020603050405020304" pitchFamily="18" charset="0"/>
              </a:rPr>
              <a:t> </a:t>
            </a:r>
          </a:p>
          <a:p>
            <a:pPr algn="just"/>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асыруын</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кәсіби</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бағдарын</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қалыптастыруға</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білім</a:t>
            </a:r>
            <a:r>
              <a:rPr lang="ru-RU" sz="1600" dirty="0">
                <a:latin typeface="Times New Roman" panose="02020603050405020304" pitchFamily="18" charset="0"/>
                <a:cs typeface="Times New Roman" panose="02020603050405020304" pitchFamily="18" charset="0"/>
              </a:rPr>
              <a:t> беру </a:t>
            </a:r>
            <a:r>
              <a:rPr lang="ru-RU" sz="1600" dirty="0" err="1">
                <a:latin typeface="Times New Roman" panose="02020603050405020304" pitchFamily="18" charset="0"/>
                <a:cs typeface="Times New Roman" panose="02020603050405020304" pitchFamily="18" charset="0"/>
              </a:rPr>
              <a:t>процесіне</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қатысушыларға</a:t>
            </a:r>
            <a:r>
              <a:rPr lang="ru-RU" sz="1600" dirty="0">
                <a:latin typeface="Times New Roman" panose="02020603050405020304" pitchFamily="18" charset="0"/>
                <a:cs typeface="Times New Roman" panose="02020603050405020304" pitchFamily="18" charset="0"/>
              </a:rPr>
              <a:t> психологиялық- </a:t>
            </a:r>
          </a:p>
          <a:p>
            <a:pPr algn="just"/>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педагогикалық</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қолдау</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көрсетуге</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жауапты</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алқалы</a:t>
            </a:r>
            <a:r>
              <a:rPr lang="ru-RU" sz="1600" dirty="0">
                <a:latin typeface="Times New Roman" panose="02020603050405020304" pitchFamily="18" charset="0"/>
                <a:cs typeface="Times New Roman" panose="02020603050405020304" pitchFamily="18" charset="0"/>
              </a:rPr>
              <a:t> органы </a:t>
            </a:r>
            <a:r>
              <a:rPr lang="ru-RU" sz="1600" dirty="0" err="1">
                <a:latin typeface="Times New Roman" panose="02020603050405020304" pitchFamily="18" charset="0"/>
                <a:cs typeface="Times New Roman" panose="02020603050405020304" pitchFamily="18" charset="0"/>
              </a:rPr>
              <a:t>болып</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табылады</a:t>
            </a:r>
            <a:r>
              <a:rPr lang="ru-RU" sz="1600" dirty="0">
                <a:latin typeface="Times New Roman" panose="02020603050405020304" pitchFamily="18" charset="0"/>
                <a:cs typeface="Times New Roman" panose="02020603050405020304" pitchFamily="18" charset="0"/>
              </a:rPr>
              <a:t>.</a:t>
            </a:r>
          </a:p>
          <a:p>
            <a:pPr marL="285750" indent="-285750" algn="just">
              <a:buFontTx/>
              <a:buChar char="-"/>
            </a:pPr>
            <a:r>
              <a:rPr lang="kk-KZ" sz="1600" dirty="0">
                <a:latin typeface="Times New Roman" panose="02020603050405020304" pitchFamily="18" charset="0"/>
                <a:cs typeface="Times New Roman" panose="02020603050405020304" pitchFamily="18" charset="0"/>
              </a:rPr>
              <a:t>Білім беру ұйымының басшысы бекітетін ППҚҚ құрамына мектепке дейінгі ұйымның әдіскері (бұдан әрі – әдіскер), басшылардың орынбасарлары, педагог-психологтар, әлеуметтік педагогтер, арнайы педагогтер, педагог-ассистенттер, педагог-кәсіби бағдар берушілер кіреді.</a:t>
            </a:r>
          </a:p>
          <a:p>
            <a:pPr marL="285750" indent="-285750" algn="just">
              <a:buFontTx/>
              <a:buChar char="-"/>
            </a:pPr>
            <a:r>
              <a:rPr lang="kk-KZ" sz="1600" dirty="0">
                <a:latin typeface="Times New Roman" panose="02020603050405020304" pitchFamily="18" charset="0"/>
                <a:cs typeface="Times New Roman" panose="02020603050405020304" pitchFamily="18" charset="0"/>
              </a:rPr>
              <a:t>ППҚҚ қызметін әдіскер, білім беру ұйымдары басшыларының орынбасарлары үйлестіреді.</a:t>
            </a:r>
          </a:p>
          <a:p>
            <a:pPr algn="just"/>
            <a:r>
              <a:rPr lang="kk-KZ" sz="1600" dirty="0">
                <a:latin typeface="Times New Roman" panose="02020603050405020304" pitchFamily="18" charset="0"/>
                <a:cs typeface="Times New Roman" panose="02020603050405020304" pitchFamily="18" charset="0"/>
              </a:rPr>
              <a:t>6.   ППҚҚ қызметі білім алушылардың (тәрбиеленушілердің), оның ішінде ЕБҚЕ балалардың </a:t>
            </a:r>
          </a:p>
          <a:p>
            <a:pPr algn="just"/>
            <a:r>
              <a:rPr lang="kk-KZ" sz="1600" dirty="0">
                <a:latin typeface="Times New Roman" panose="02020603050405020304" pitchFamily="18" charset="0"/>
                <a:cs typeface="Times New Roman" panose="02020603050405020304" pitchFamily="18" charset="0"/>
              </a:rPr>
              <a:t>      (тұлғалардың) жеке және жас ерекшеліктерін ескере отырып, әдістер мен технологияларды таңдауда </a:t>
            </a:r>
          </a:p>
          <a:p>
            <a:pPr algn="just"/>
            <a:r>
              <a:rPr lang="kk-KZ" sz="1600" dirty="0">
                <a:latin typeface="Times New Roman" panose="02020603050405020304" pitchFamily="18" charset="0"/>
                <a:cs typeface="Times New Roman" panose="02020603050405020304" pitchFamily="18" charset="0"/>
              </a:rPr>
              <a:t>      икемділікті сақтау кезінде психологиялық-педагогикалық сүйемелдеуге бірыңғай тәсілді   </a:t>
            </a:r>
          </a:p>
          <a:p>
            <a:pPr algn="just"/>
            <a:r>
              <a:rPr lang="kk-KZ" sz="1600" dirty="0">
                <a:latin typeface="Times New Roman" panose="02020603050405020304" pitchFamily="18" charset="0"/>
                <a:cs typeface="Times New Roman" panose="02020603050405020304" pitchFamily="18" charset="0"/>
              </a:rPr>
              <a:t>      қамтамасыз ететін білім беру саласындағы нормативтік құқықтық актілерде және әдістемелік </a:t>
            </a:r>
          </a:p>
          <a:p>
            <a:pPr algn="just"/>
            <a:r>
              <a:rPr lang="kk-KZ" sz="1600" dirty="0">
                <a:latin typeface="Times New Roman" panose="02020603050405020304" pitchFamily="18" charset="0"/>
                <a:cs typeface="Times New Roman" panose="02020603050405020304" pitchFamily="18" charset="0"/>
              </a:rPr>
              <a:t>      құжаттарда көзделген әдістемелік тәсілдер, технологиялар және диагностикалық құралдар негізінде </a:t>
            </a:r>
          </a:p>
          <a:p>
            <a:pPr algn="just"/>
            <a:r>
              <a:rPr lang="kk-KZ" sz="1600" dirty="0">
                <a:latin typeface="Times New Roman" panose="02020603050405020304" pitchFamily="18" charset="0"/>
                <a:cs typeface="Times New Roman" panose="02020603050405020304" pitchFamily="18" charset="0"/>
              </a:rPr>
              <a:t>      жүзеге асырылады.</a:t>
            </a:r>
          </a:p>
        </p:txBody>
      </p:sp>
    </p:spTree>
    <p:extLst>
      <p:ext uri="{BB962C8B-B14F-4D97-AF65-F5344CB8AC3E}">
        <p14:creationId xmlns:p14="http://schemas.microsoft.com/office/powerpoint/2010/main" val="35158108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043D2895-FD73-9FEF-67BF-A2A0AEAACF9E}"/>
              </a:ext>
            </a:extLst>
          </p:cNvPr>
          <p:cNvSpPr/>
          <p:nvPr/>
        </p:nvSpPr>
        <p:spPr>
          <a:xfrm>
            <a:off x="1809750" y="572884"/>
            <a:ext cx="9315450" cy="5586145"/>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marL="12700" algn="ctr">
              <a:lnSpc>
                <a:spcPct val="100000"/>
              </a:lnSpc>
              <a:spcBef>
                <a:spcPts val="100"/>
              </a:spcBef>
            </a:pPr>
            <a:r>
              <a:rPr lang="ru-RU" sz="1600" b="1" dirty="0">
                <a:solidFill>
                  <a:schemeClr val="accent1">
                    <a:lumMod val="75000"/>
                  </a:schemeClr>
                </a:solidFill>
                <a:latin typeface="Times New Roman" panose="02020603050405020304" pitchFamily="18" charset="0"/>
                <a:cs typeface="Times New Roman" panose="02020603050405020304" pitchFamily="18" charset="0"/>
              </a:rPr>
              <a:t>ПРАВИЛА ДЕЯТЕЛЬНОСТИ СЛУЖБЫ ПСИХОЛОГО-ПЕДАГОГИЧЕСКОГО СОПРОВОЖДЕНИЯ В ОРГАНИЗАЦИЯХ ОБРАЗОВАНИЯ</a:t>
            </a:r>
          </a:p>
          <a:p>
            <a:endParaRPr lang="ru-RU" sz="500" dirty="0">
              <a:latin typeface="Times New Roman" panose="02020603050405020304" pitchFamily="18" charset="0"/>
              <a:cs typeface="Times New Roman" panose="02020603050405020304" pitchFamily="18" charset="0"/>
            </a:endParaRPr>
          </a:p>
          <a:p>
            <a:pPr algn="just"/>
            <a:r>
              <a:rPr lang="ru-RU" sz="1600" dirty="0">
                <a:latin typeface="Times New Roman" panose="02020603050405020304" pitchFamily="18" charset="0"/>
                <a:cs typeface="Times New Roman" panose="02020603050405020304" pitchFamily="18" charset="0"/>
              </a:rPr>
              <a:t>3.   Деятельность СППС организуется на уровнях дошкольного, начального, основного, общего среднего   </a:t>
            </a:r>
          </a:p>
          <a:p>
            <a:pPr algn="just"/>
            <a:r>
              <a:rPr lang="ru-RU" sz="1600" dirty="0">
                <a:latin typeface="Times New Roman" panose="02020603050405020304" pitchFamily="18" charset="0"/>
                <a:cs typeface="Times New Roman" panose="02020603050405020304" pitchFamily="18" charset="0"/>
              </a:rPr>
              <a:t>      и    технического и профессионального, </a:t>
            </a:r>
            <a:r>
              <a:rPr lang="ru-RU" sz="1600" dirty="0" err="1">
                <a:latin typeface="Times New Roman" panose="02020603050405020304" pitchFamily="18" charset="0"/>
                <a:cs typeface="Times New Roman" panose="02020603050405020304" pitchFamily="18" charset="0"/>
              </a:rPr>
              <a:t>послесреднего</a:t>
            </a:r>
            <a:r>
              <a:rPr lang="ru-RU" sz="1600" dirty="0">
                <a:latin typeface="Times New Roman" panose="02020603050405020304" pitchFamily="18" charset="0"/>
                <a:cs typeface="Times New Roman" panose="02020603050405020304" pitchFamily="18" charset="0"/>
              </a:rPr>
              <a:t> образования. </a:t>
            </a:r>
          </a:p>
          <a:p>
            <a:pPr algn="just"/>
            <a:r>
              <a:rPr lang="ru-RU" sz="1600" dirty="0">
                <a:latin typeface="Times New Roman" panose="02020603050405020304" pitchFamily="18" charset="0"/>
                <a:cs typeface="Times New Roman" panose="02020603050405020304" pitchFamily="18" charset="0"/>
              </a:rPr>
              <a:t>4.   СППС является коллегиальным органом организации образования, ответственным за обеспечение   </a:t>
            </a:r>
          </a:p>
          <a:p>
            <a:pPr algn="just"/>
            <a:r>
              <a:rPr lang="ru-RU" sz="1600" dirty="0">
                <a:latin typeface="Times New Roman" panose="02020603050405020304" pitchFamily="18" charset="0"/>
                <a:cs typeface="Times New Roman" panose="02020603050405020304" pitchFamily="18" charset="0"/>
              </a:rPr>
              <a:t>      психологического благополучия обучающихся ( воспитанников), в том числе детей (лиц) с особыми </a:t>
            </a:r>
          </a:p>
          <a:p>
            <a:pPr algn="just"/>
            <a:r>
              <a:rPr lang="ru-RU" sz="1600" dirty="0">
                <a:latin typeface="Times New Roman" panose="02020603050405020304" pitchFamily="18" charset="0"/>
                <a:cs typeface="Times New Roman" panose="02020603050405020304" pitchFamily="18" charset="0"/>
              </a:rPr>
              <a:t>      образовательными потребностями ( далее – дети (лица) с ООП), развитие, формирование их учебной </a:t>
            </a:r>
          </a:p>
          <a:p>
            <a:pPr algn="just"/>
            <a:r>
              <a:rPr lang="ru-RU" sz="1600" dirty="0">
                <a:latin typeface="Times New Roman" panose="02020603050405020304" pitchFamily="18" charset="0"/>
                <a:cs typeface="Times New Roman" panose="02020603050405020304" pitchFamily="18" charset="0"/>
              </a:rPr>
              <a:t>      мотивации, успеваемости, творческой самореализации, профессиональную ориентацию, оказание </a:t>
            </a:r>
          </a:p>
          <a:p>
            <a:pPr algn="just"/>
            <a:r>
              <a:rPr lang="ru-RU" sz="1600" dirty="0">
                <a:latin typeface="Times New Roman" panose="02020603050405020304" pitchFamily="18" charset="0"/>
                <a:cs typeface="Times New Roman" panose="02020603050405020304" pitchFamily="18" charset="0"/>
              </a:rPr>
              <a:t>      психолого-педагогического сопровождения участникам образовательного процесса в пределах </a:t>
            </a:r>
          </a:p>
          <a:p>
            <a:pPr algn="just"/>
            <a:r>
              <a:rPr lang="ru-RU" sz="1600" dirty="0">
                <a:latin typeface="Times New Roman" panose="02020603050405020304" pitchFamily="18" charset="0"/>
                <a:cs typeface="Times New Roman" panose="02020603050405020304" pitchFamily="18" charset="0"/>
              </a:rPr>
              <a:t>      компетенции организации образования без оказания комплексной психологической помощи, </a:t>
            </a:r>
          </a:p>
          <a:p>
            <a:pPr algn="just"/>
            <a:r>
              <a:rPr lang="ru-RU" sz="1600" dirty="0">
                <a:latin typeface="Times New Roman" panose="02020603050405020304" pitchFamily="18" charset="0"/>
                <a:cs typeface="Times New Roman" panose="02020603050405020304" pitchFamily="18" charset="0"/>
              </a:rPr>
              <a:t>      требующей организации межведомственного взаимодействия и привлечения Центров </a:t>
            </a:r>
          </a:p>
          <a:p>
            <a:pPr algn="just"/>
            <a:r>
              <a:rPr lang="ru-RU" sz="1600" dirty="0">
                <a:latin typeface="Times New Roman" panose="02020603050405020304" pitchFamily="18" charset="0"/>
                <a:cs typeface="Times New Roman" panose="02020603050405020304" pitchFamily="18" charset="0"/>
              </a:rPr>
              <a:t>      психологической поддержки (далее – ЦПП) для определения дальнейшего маршрута сопровождения.</a:t>
            </a:r>
          </a:p>
          <a:p>
            <a:pPr marL="285750" indent="-285750" algn="just">
              <a:buFontTx/>
              <a:buChar char="-"/>
            </a:pPr>
            <a:r>
              <a:rPr lang="ru-RU" sz="1600" dirty="0">
                <a:latin typeface="Times New Roman" panose="02020603050405020304" pitchFamily="18" charset="0"/>
                <a:cs typeface="Times New Roman" panose="02020603050405020304" pitchFamily="18" charset="0"/>
              </a:rPr>
              <a:t>В состав СППС, утверждаемый руководителем организации образования, входят методист дошкольной организации (далее – методист), заместители руководителей, педагоги-психологи, социальные педагоги, специальные педагоги, педагоги-ассистенты , педагоги- </a:t>
            </a:r>
            <a:r>
              <a:rPr lang="ru-RU" sz="1600" dirty="0" err="1">
                <a:latin typeface="Times New Roman" panose="02020603050405020304" pitchFamily="18" charset="0"/>
                <a:cs typeface="Times New Roman" panose="02020603050405020304" pitchFamily="18" charset="0"/>
              </a:rPr>
              <a:t>профориентаторы</a:t>
            </a:r>
            <a:r>
              <a:rPr lang="ru-RU" sz="1600" dirty="0">
                <a:latin typeface="Times New Roman" panose="02020603050405020304" pitchFamily="18" charset="0"/>
                <a:cs typeface="Times New Roman" panose="02020603050405020304" pitchFamily="18" charset="0"/>
              </a:rPr>
              <a:t>.</a:t>
            </a:r>
          </a:p>
          <a:p>
            <a:pPr marL="285750" indent="-285750" algn="just">
              <a:buFontTx/>
              <a:buChar char="-"/>
            </a:pPr>
            <a:r>
              <a:rPr lang="ru-RU" sz="1600" dirty="0">
                <a:latin typeface="Times New Roman" panose="02020603050405020304" pitchFamily="18" charset="0"/>
                <a:cs typeface="Times New Roman" panose="02020603050405020304" pitchFamily="18" charset="0"/>
              </a:rPr>
              <a:t>Координируют деятельность СППС методист, заместители руководителей организации образования.</a:t>
            </a:r>
          </a:p>
          <a:p>
            <a:pPr algn="just"/>
            <a:r>
              <a:rPr lang="ru-RU" sz="1600" dirty="0">
                <a:latin typeface="Times New Roman" panose="02020603050405020304" pitchFamily="18" charset="0"/>
                <a:cs typeface="Times New Roman" panose="02020603050405020304" pitchFamily="18" charset="0"/>
              </a:rPr>
              <a:t>6.   Деятельность СППС осуществляется на основе методических подходов, технологий и </a:t>
            </a:r>
          </a:p>
          <a:p>
            <a:pPr algn="just"/>
            <a:r>
              <a:rPr lang="ru-RU" sz="1600" dirty="0">
                <a:latin typeface="Times New Roman" panose="02020603050405020304" pitchFamily="18" charset="0"/>
                <a:cs typeface="Times New Roman" panose="02020603050405020304" pitchFamily="18" charset="0"/>
              </a:rPr>
              <a:t>      диагностических инструментов, предусмотренных нормативными правовыми актами и </a:t>
            </a:r>
          </a:p>
          <a:p>
            <a:pPr algn="just"/>
            <a:r>
              <a:rPr lang="ru-RU" sz="1600" dirty="0">
                <a:latin typeface="Times New Roman" panose="02020603050405020304" pitchFamily="18" charset="0"/>
                <a:cs typeface="Times New Roman" panose="02020603050405020304" pitchFamily="18" charset="0"/>
              </a:rPr>
              <a:t>      методическими документами в сфере образования, обеспечивающих единый подход к психолого-</a:t>
            </a:r>
          </a:p>
          <a:p>
            <a:pPr algn="just"/>
            <a:r>
              <a:rPr lang="ru-RU" sz="1600" dirty="0">
                <a:latin typeface="Times New Roman" panose="02020603050405020304" pitchFamily="18" charset="0"/>
                <a:cs typeface="Times New Roman" panose="02020603050405020304" pitchFamily="18" charset="0"/>
              </a:rPr>
              <a:t>      педагогическому сопровождению при сохранении гибкости в выборе методов и технологий с учетом </a:t>
            </a:r>
          </a:p>
          <a:p>
            <a:pPr algn="just"/>
            <a:r>
              <a:rPr lang="ru-RU" sz="1600" dirty="0">
                <a:latin typeface="Times New Roman" panose="02020603050405020304" pitchFamily="18" charset="0"/>
                <a:cs typeface="Times New Roman" panose="02020603050405020304" pitchFamily="18" charset="0"/>
              </a:rPr>
              <a:t>      индивидуальных и возрастных особенностей обучающихся (воспитанников), в том числе, детей          </a:t>
            </a:r>
          </a:p>
          <a:p>
            <a:pPr algn="just"/>
            <a:r>
              <a:rPr lang="ru-RU" sz="1600" dirty="0">
                <a:latin typeface="Times New Roman" panose="02020603050405020304" pitchFamily="18" charset="0"/>
                <a:cs typeface="Times New Roman" panose="02020603050405020304" pitchFamily="18" charset="0"/>
              </a:rPr>
              <a:t>      (лиц) с ООП.</a:t>
            </a:r>
          </a:p>
        </p:txBody>
      </p:sp>
    </p:spTree>
    <p:extLst>
      <p:ext uri="{BB962C8B-B14F-4D97-AF65-F5344CB8AC3E}">
        <p14:creationId xmlns:p14="http://schemas.microsoft.com/office/powerpoint/2010/main" val="25055212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C86F7AD2-4BF1-19E8-6853-0562A583AD8D}"/>
              </a:ext>
            </a:extLst>
          </p:cNvPr>
          <p:cNvSpPr/>
          <p:nvPr/>
        </p:nvSpPr>
        <p:spPr>
          <a:xfrm>
            <a:off x="2162168" y="775395"/>
            <a:ext cx="9020175" cy="2492990"/>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r>
              <a:rPr lang="kk-KZ" sz="1600" b="1" dirty="0">
                <a:latin typeface="Times New Roman" panose="02020603050405020304" pitchFamily="18" charset="0"/>
                <a:cs typeface="Times New Roman" panose="02020603050405020304" pitchFamily="18" charset="0"/>
              </a:rPr>
              <a:t> 5. ППҚҚ қызметі:</a:t>
            </a:r>
          </a:p>
          <a:p>
            <a:r>
              <a:rPr lang="kk-KZ" sz="1400" dirty="0">
                <a:latin typeface="Times New Roman" panose="02020603050405020304" pitchFamily="18" charset="0"/>
                <a:cs typeface="Times New Roman" panose="02020603050405020304" pitchFamily="18" charset="0"/>
              </a:rPr>
              <a:t>1)  кәсіби әдепті сақтау;</a:t>
            </a:r>
          </a:p>
          <a:p>
            <a:r>
              <a:rPr lang="kk-KZ" sz="1400" dirty="0">
                <a:latin typeface="Times New Roman" panose="02020603050405020304" pitchFamily="18" charset="0"/>
                <a:cs typeface="Times New Roman" panose="02020603050405020304" pitchFamily="18" charset="0"/>
              </a:rPr>
              <a:t>2)  білім алушылардың (тәрбиеленушілердің) жеке басына эмпатия және құрмет көрсету;</a:t>
            </a:r>
          </a:p>
          <a:p>
            <a:r>
              <a:rPr lang="kk-KZ" sz="1400" dirty="0">
                <a:latin typeface="Times New Roman" panose="02020603050405020304" pitchFamily="18" charset="0"/>
                <a:cs typeface="Times New Roman" panose="02020603050405020304" pitchFamily="18" charset="0"/>
              </a:rPr>
              <a:t>3)  білім алушының (тәрбиеленушінің) жеке, жас ерекшеліктері мен ерекше білім беру қажеттіліктері;</a:t>
            </a:r>
          </a:p>
          <a:p>
            <a:r>
              <a:rPr lang="kk-KZ" sz="1400" dirty="0">
                <a:latin typeface="Times New Roman" panose="02020603050405020304" pitchFamily="18" charset="0"/>
                <a:cs typeface="Times New Roman" panose="02020603050405020304" pitchFamily="18" charset="0"/>
              </a:rPr>
              <a:t>4)  психологиялық және педагогикалық білімді интеграциялау, педагогикалық психология негіздерін қолдану;</a:t>
            </a:r>
          </a:p>
          <a:p>
            <a:r>
              <a:rPr lang="kk-KZ" sz="1400" dirty="0">
                <a:latin typeface="Times New Roman" panose="02020603050405020304" pitchFamily="18" charset="0"/>
                <a:cs typeface="Times New Roman" panose="02020603050405020304" pitchFamily="18" charset="0"/>
              </a:rPr>
              <a:t>5)  білім алушылардың (тәрбиеленушілердің) құқықтары мен мүдделерін сақтай отырып, ақпараттың құпиялылығы;</a:t>
            </a:r>
          </a:p>
          <a:p>
            <a:r>
              <a:rPr lang="kk-KZ" sz="1400" dirty="0">
                <a:latin typeface="Times New Roman" panose="02020603050405020304" pitchFamily="18" charset="0"/>
                <a:cs typeface="Times New Roman" panose="02020603050405020304" pitchFamily="18" charset="0"/>
              </a:rPr>
              <a:t>6)  білім алушылардың (тәрбиеленушілердің) денсаулығына, ар-намысы мен қадір-қасиетіне зиян келтіру мүмкіндігін болғызбау;</a:t>
            </a:r>
          </a:p>
          <a:p>
            <a:r>
              <a:rPr lang="kk-KZ" sz="1400" dirty="0">
                <a:latin typeface="Times New Roman" panose="02020603050405020304" pitchFamily="18" charset="0"/>
                <a:cs typeface="Times New Roman" panose="02020603050405020304" pitchFamily="18" charset="0"/>
              </a:rPr>
              <a:t>7)  білім алушыларды (тәрбиеленушілерді) білім беру процесінде психологиялық-педагогикалық қолдаудың ғылыми негіздемесі, кешенділігі, бірізділігі, кезеңділігі және үздіксіздігі ескеріліп жүзеге асырылады.</a:t>
            </a:r>
          </a:p>
        </p:txBody>
      </p:sp>
      <p:sp>
        <p:nvSpPr>
          <p:cNvPr id="3" name="Прямоугольник 2">
            <a:extLst>
              <a:ext uri="{FF2B5EF4-FFF2-40B4-BE49-F238E27FC236}">
                <a16:creationId xmlns:a16="http://schemas.microsoft.com/office/drawing/2014/main" id="{ABAD4A2C-580B-98CF-6C6C-EF6FB845548B}"/>
              </a:ext>
            </a:extLst>
          </p:cNvPr>
          <p:cNvSpPr/>
          <p:nvPr/>
        </p:nvSpPr>
        <p:spPr>
          <a:xfrm>
            <a:off x="2162168" y="3675341"/>
            <a:ext cx="9020175" cy="2277547"/>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r>
              <a:rPr lang="ru-RU" sz="1400" b="1" dirty="0">
                <a:latin typeface="Times New Roman" panose="02020603050405020304" pitchFamily="18" charset="0"/>
                <a:cs typeface="Times New Roman" panose="02020603050405020304" pitchFamily="18" charset="0"/>
              </a:rPr>
              <a:t> </a:t>
            </a:r>
            <a:r>
              <a:rPr lang="ru-RU" sz="1600" b="1" dirty="0">
                <a:latin typeface="Times New Roman" panose="02020603050405020304" pitchFamily="18" charset="0"/>
                <a:cs typeface="Times New Roman" panose="02020603050405020304" pitchFamily="18" charset="0"/>
              </a:rPr>
              <a:t>5. Деятельность СППС осуществляется с учетом:</a:t>
            </a:r>
          </a:p>
          <a:p>
            <a:r>
              <a:rPr lang="ru-RU" sz="1400" dirty="0">
                <a:latin typeface="Times New Roman" panose="02020603050405020304" pitchFamily="18" charset="0"/>
                <a:cs typeface="Times New Roman" panose="02020603050405020304" pitchFamily="18" charset="0"/>
              </a:rPr>
              <a:t>1)  соблюдения профессиональной этики;</a:t>
            </a:r>
          </a:p>
          <a:p>
            <a:r>
              <a:rPr lang="ru-RU" sz="1400" dirty="0">
                <a:latin typeface="Times New Roman" panose="02020603050405020304" pitchFamily="18" charset="0"/>
                <a:cs typeface="Times New Roman" panose="02020603050405020304" pitchFamily="18" charset="0"/>
              </a:rPr>
              <a:t>2)  эмпатии и уважения к личности обучающихся (воспитанников);</a:t>
            </a:r>
          </a:p>
          <a:p>
            <a:r>
              <a:rPr lang="ru-RU" sz="1400" dirty="0">
                <a:latin typeface="Times New Roman" panose="02020603050405020304" pitchFamily="18" charset="0"/>
                <a:cs typeface="Times New Roman" panose="02020603050405020304" pitchFamily="18" charset="0"/>
              </a:rPr>
              <a:t>3)  индивидуальных, возрастных особенностей и особых образовательных потребностей обучающихся (воспитанников);</a:t>
            </a:r>
          </a:p>
          <a:p>
            <a:r>
              <a:rPr lang="ru-RU" sz="1400" dirty="0">
                <a:latin typeface="Times New Roman" panose="02020603050405020304" pitchFamily="18" charset="0"/>
                <a:cs typeface="Times New Roman" panose="02020603050405020304" pitchFamily="18" charset="0"/>
              </a:rPr>
              <a:t>4)  интеграции психологических и педагогических знаний, применения основ педагогической психологии;</a:t>
            </a:r>
          </a:p>
          <a:p>
            <a:r>
              <a:rPr lang="ru-RU" sz="1400" dirty="0">
                <a:latin typeface="Times New Roman" panose="02020603050405020304" pitchFamily="18" charset="0"/>
                <a:cs typeface="Times New Roman" panose="02020603050405020304" pitchFamily="18" charset="0"/>
              </a:rPr>
              <a:t>5)  конфиденциальности информации с соблюдением прав и интересов обучающихся (воспитанников);</a:t>
            </a:r>
          </a:p>
          <a:p>
            <a:r>
              <a:rPr lang="ru-RU" sz="1400" dirty="0">
                <a:latin typeface="Times New Roman" panose="02020603050405020304" pitchFamily="18" charset="0"/>
                <a:cs typeface="Times New Roman" panose="02020603050405020304" pitchFamily="18" charset="0"/>
              </a:rPr>
              <a:t>6)  исключение возможности нанесения вреда здоровью, чести и достоинству обучающихся (воспитанников);</a:t>
            </a:r>
          </a:p>
          <a:p>
            <a:r>
              <a:rPr lang="ru-RU" sz="1400" dirty="0">
                <a:latin typeface="Times New Roman" panose="02020603050405020304" pitchFamily="18" charset="0"/>
                <a:cs typeface="Times New Roman" panose="02020603050405020304" pitchFamily="18" charset="0"/>
              </a:rPr>
              <a:t>7)  научной обоснованности, комплексности, последовательности, поэтапности и непрерывности психолого-педагогического сопровождения обучающихся ( воспитанников) в образовательном процессе.</a:t>
            </a:r>
          </a:p>
        </p:txBody>
      </p:sp>
    </p:spTree>
    <p:extLst>
      <p:ext uri="{BB962C8B-B14F-4D97-AF65-F5344CB8AC3E}">
        <p14:creationId xmlns:p14="http://schemas.microsoft.com/office/powerpoint/2010/main" val="17915404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36C5BCE1-0A97-E477-8EE9-DBA17AEF733B}"/>
              </a:ext>
            </a:extLst>
          </p:cNvPr>
          <p:cNvSpPr/>
          <p:nvPr/>
        </p:nvSpPr>
        <p:spPr>
          <a:xfrm>
            <a:off x="2047871" y="219343"/>
            <a:ext cx="9020175" cy="3123932"/>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endParaRPr lang="ru-RU" sz="500" dirty="0">
              <a:latin typeface="Times New Roman" panose="02020603050405020304" pitchFamily="18" charset="0"/>
              <a:cs typeface="Times New Roman" panose="02020603050405020304" pitchFamily="18" charset="0"/>
            </a:endParaRPr>
          </a:p>
          <a:p>
            <a:pPr algn="just"/>
            <a:r>
              <a:rPr lang="kk-KZ" sz="1600" b="1" dirty="0">
                <a:latin typeface="Times New Roman" panose="02020603050405020304" pitchFamily="18" charset="0"/>
                <a:cs typeface="Times New Roman" panose="02020603050405020304" pitchFamily="18" charset="0"/>
              </a:rPr>
              <a:t>7. Психологиялық-педагогикалық қолдау мыналарды қамтиды:</a:t>
            </a:r>
          </a:p>
          <a:p>
            <a:pPr marL="342900" indent="-342900" algn="just">
              <a:buAutoNum type="arabicParenR"/>
            </a:pPr>
            <a:r>
              <a:rPr lang="kk-KZ" sz="1600" dirty="0">
                <a:latin typeface="Times New Roman" panose="02020603050405020304" pitchFamily="18" charset="0"/>
                <a:cs typeface="Times New Roman" panose="02020603050405020304" pitchFamily="18" charset="0"/>
              </a:rPr>
              <a:t>білім алушыларды (тәрбиеленушілерді), оның ішінде ЕБҚЕ балаларды (адамдарды)            </a:t>
            </a:r>
          </a:p>
          <a:p>
            <a:pPr algn="just"/>
            <a:r>
              <a:rPr lang="kk-KZ" sz="1600" dirty="0">
                <a:latin typeface="Times New Roman" panose="02020603050405020304" pitchFamily="18" charset="0"/>
                <a:cs typeface="Times New Roman" panose="02020603050405020304" pitchFamily="18" charset="0"/>
              </a:rPr>
              <a:t>       тәрбиелеудегі, оқытудағы және дамытудағы қиындықтарды анықтау және ерекше білім беру   </a:t>
            </a:r>
          </a:p>
          <a:p>
            <a:pPr algn="just"/>
            <a:r>
              <a:rPr lang="kk-KZ" sz="1600" dirty="0">
                <a:latin typeface="Times New Roman" panose="02020603050405020304" pitchFamily="18" charset="0"/>
                <a:cs typeface="Times New Roman" panose="02020603050405020304" pitchFamily="18" charset="0"/>
              </a:rPr>
              <a:t>       қажеттіліктерін бағалау;</a:t>
            </a:r>
          </a:p>
          <a:p>
            <a:pPr marL="342900" indent="-342900" algn="just">
              <a:buAutoNum type="arabicParenR" startAt="2"/>
            </a:pPr>
            <a:r>
              <a:rPr lang="kk-KZ" sz="1600" dirty="0">
                <a:latin typeface="Times New Roman" panose="02020603050405020304" pitchFamily="18" charset="0"/>
                <a:cs typeface="Times New Roman" panose="02020603050405020304" pitchFamily="18" charset="0"/>
              </a:rPr>
              <a:t>педагогтерге және білім алушылардың (тәрбиеленушілердің), оның ішінде ЕБҚЕ балалардың (адамдардың) отбасыларына консультациялық-әдістемелік көмек көрсету;       </a:t>
            </a:r>
          </a:p>
          <a:p>
            <a:pPr marL="342900" indent="-342900" algn="just">
              <a:buAutoNum type="arabicParenR" startAt="2"/>
            </a:pPr>
            <a:r>
              <a:rPr lang="kk-KZ" sz="1600" dirty="0">
                <a:latin typeface="Times New Roman" panose="02020603050405020304" pitchFamily="18" charset="0"/>
                <a:cs typeface="Times New Roman" panose="02020603050405020304" pitchFamily="18" charset="0"/>
              </a:rPr>
              <a:t>білім алушыларды (тәрбиеленушілерді), оның ішінде ЕБҚЕ балаларды ( адамдарды) табысты тәрбиелеу, оқыту, дамыту және әлеуметтендіру үшін әлеуметтік және психологиялық-педагогикалық жағдайлар жасау.</a:t>
            </a:r>
          </a:p>
          <a:p>
            <a:pPr algn="just"/>
            <a:r>
              <a:rPr lang="kk-KZ" sz="1600" b="1" dirty="0">
                <a:latin typeface="Times New Roman" panose="02020603050405020304" pitchFamily="18" charset="0"/>
                <a:cs typeface="Times New Roman" panose="02020603050405020304" pitchFamily="18" charset="0"/>
              </a:rPr>
              <a:t>8. ППҚҚ мамандарының қызметі диагностикалық, консультативтік, дамыту (түзету), психологиялық-педагогикалық ағарту және ұйымдастыру-әдістемелік бағыттарды қамтиды.</a:t>
            </a:r>
          </a:p>
          <a:p>
            <a:pPr algn="just"/>
            <a:r>
              <a:rPr lang="kk-KZ" sz="1600" dirty="0">
                <a:latin typeface="Times New Roman" panose="02020603050405020304" pitchFamily="18" charset="0"/>
                <a:cs typeface="Times New Roman" panose="02020603050405020304" pitchFamily="18" charset="0"/>
              </a:rPr>
              <a:t>Психологиялық-педагогикалық қолдау алгоритмі </a:t>
            </a:r>
            <a:r>
              <a:rPr lang="kk-KZ" sz="1600" b="1" dirty="0">
                <a:latin typeface="Times New Roman" panose="02020603050405020304" pitchFamily="18" charset="0"/>
                <a:cs typeface="Times New Roman" panose="02020603050405020304" pitchFamily="18" charset="0"/>
              </a:rPr>
              <a:t>15-ші тармақта </a:t>
            </a:r>
            <a:r>
              <a:rPr lang="kk-KZ" sz="1600" dirty="0">
                <a:latin typeface="Times New Roman" panose="02020603050405020304" pitchFamily="18" charset="0"/>
                <a:cs typeface="Times New Roman" panose="02020603050405020304" pitchFamily="18" charset="0"/>
              </a:rPr>
              <a:t>жазылған.</a:t>
            </a:r>
          </a:p>
        </p:txBody>
      </p:sp>
      <p:sp>
        <p:nvSpPr>
          <p:cNvPr id="4" name="Прямоугольник 3">
            <a:extLst>
              <a:ext uri="{FF2B5EF4-FFF2-40B4-BE49-F238E27FC236}">
                <a16:creationId xmlns:a16="http://schemas.microsoft.com/office/drawing/2014/main" id="{77291AF0-1D9A-0F72-E47E-5F849082227D}"/>
              </a:ext>
            </a:extLst>
          </p:cNvPr>
          <p:cNvSpPr/>
          <p:nvPr/>
        </p:nvSpPr>
        <p:spPr>
          <a:xfrm>
            <a:off x="2047871" y="3514725"/>
            <a:ext cx="9020175" cy="3123932"/>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endParaRPr lang="ru-RU" sz="500" dirty="0">
              <a:latin typeface="Times New Roman" panose="02020603050405020304" pitchFamily="18" charset="0"/>
              <a:cs typeface="Times New Roman" panose="02020603050405020304" pitchFamily="18" charset="0"/>
            </a:endParaRPr>
          </a:p>
          <a:p>
            <a:pPr algn="just"/>
            <a:r>
              <a:rPr lang="ru-RU" sz="1600" b="1" dirty="0">
                <a:latin typeface="Times New Roman" panose="02020603050405020304" pitchFamily="18" charset="0"/>
                <a:cs typeface="Times New Roman" panose="02020603050405020304" pitchFamily="18" charset="0"/>
              </a:rPr>
              <a:t>7. Психолого-педагогическое сопровождение включает в себя:</a:t>
            </a:r>
          </a:p>
          <a:p>
            <a:pPr marL="342900" indent="-342900" algn="just">
              <a:buAutoNum type="arabicParenR"/>
            </a:pPr>
            <a:r>
              <a:rPr lang="ru-RU" sz="1600" dirty="0">
                <a:latin typeface="Times New Roman" panose="02020603050405020304" pitchFamily="18" charset="0"/>
                <a:cs typeface="Times New Roman" panose="02020603050405020304" pitchFamily="18" charset="0"/>
              </a:rPr>
              <a:t>выявление трудностей в воспитании, обучении и развитии и оценку особых образовательных потребностей, обучающихся (воспитанников), в том числе детей (лиц) с ООП;</a:t>
            </a:r>
          </a:p>
          <a:p>
            <a:pPr marL="342900" indent="-342900" algn="just">
              <a:buAutoNum type="arabicParenR"/>
            </a:pPr>
            <a:r>
              <a:rPr lang="ru-RU" sz="1600" dirty="0">
                <a:latin typeface="Times New Roman" panose="02020603050405020304" pitchFamily="18" charset="0"/>
                <a:cs typeface="Times New Roman" panose="02020603050405020304" pitchFamily="18" charset="0"/>
              </a:rPr>
              <a:t>консультативно-методическую помощь педагогам и семьям обучающихся (воспитанников), в том числе детям (лицам) с ООП;</a:t>
            </a:r>
          </a:p>
          <a:p>
            <a:pPr marL="342900" indent="-342900" algn="just">
              <a:buAutoNum type="arabicParenR"/>
            </a:pPr>
            <a:r>
              <a:rPr lang="ru-RU" sz="1600" dirty="0">
                <a:latin typeface="Times New Roman" panose="02020603050405020304" pitchFamily="18" charset="0"/>
                <a:cs typeface="Times New Roman" panose="02020603050405020304" pitchFamily="18" charset="0"/>
              </a:rPr>
              <a:t>создание социальных и психолого-педагогических условий для успешного воспитания, обучения, развития и социализации обучающихся (воспитанников), в том числе детей (лиц) с ООП.</a:t>
            </a:r>
          </a:p>
          <a:p>
            <a:pPr algn="just"/>
            <a:r>
              <a:rPr lang="ru-RU" sz="1600" b="1" dirty="0">
                <a:latin typeface="Times New Roman" panose="02020603050405020304" pitchFamily="18" charset="0"/>
                <a:cs typeface="Times New Roman" panose="02020603050405020304" pitchFamily="18" charset="0"/>
              </a:rPr>
              <a:t>8. Деятельность специалистов СППС включает диагностическое, консультативное, развивающее (коррекционное), психолого-педагогическое просвещение и организационно-методическое направления.</a:t>
            </a:r>
          </a:p>
          <a:p>
            <a:pPr algn="just"/>
            <a:r>
              <a:rPr lang="ru-RU" sz="1600" dirty="0">
                <a:latin typeface="Times New Roman" panose="02020603050405020304" pitchFamily="18" charset="0"/>
                <a:cs typeface="Times New Roman" panose="02020603050405020304" pitchFamily="18" charset="0"/>
              </a:rPr>
              <a:t>Алгоритм психолого-педагогического сопровождения расписан </a:t>
            </a:r>
            <a:r>
              <a:rPr lang="ru-RU" sz="1600" b="1" dirty="0">
                <a:latin typeface="Times New Roman" panose="02020603050405020304" pitchFamily="18" charset="0"/>
                <a:cs typeface="Times New Roman" panose="02020603050405020304" pitchFamily="18" charset="0"/>
              </a:rPr>
              <a:t>в пункте 15</a:t>
            </a:r>
            <a:r>
              <a:rPr lang="ru-RU" sz="1600" dirty="0">
                <a:latin typeface="Times New Roman" panose="02020603050405020304" pitchFamily="18" charset="0"/>
                <a:cs typeface="Times New Roman" panose="02020603050405020304" pitchFamily="18" charset="0"/>
              </a:rPr>
              <a:t>.</a:t>
            </a:r>
            <a:endParaRPr lang="ru-RU" sz="16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172533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F169CB84-CE0E-41ED-0BA7-FEA6B8942C33}"/>
              </a:ext>
            </a:extLst>
          </p:cNvPr>
          <p:cNvSpPr/>
          <p:nvPr/>
        </p:nvSpPr>
        <p:spPr>
          <a:xfrm>
            <a:off x="1904995" y="3429000"/>
            <a:ext cx="9134479" cy="2677656"/>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fontAlgn="base"/>
            <a:r>
              <a:rPr lang="ru-RU" sz="1400" dirty="0">
                <a:latin typeface="Times New Roman" panose="02020603050405020304" pitchFamily="18" charset="0"/>
                <a:cs typeface="Times New Roman" panose="02020603050405020304" pitchFamily="18" charset="0"/>
              </a:rPr>
              <a:t>  12. </a:t>
            </a:r>
            <a:r>
              <a:rPr lang="ru-RU" sz="1400" b="1" dirty="0">
                <a:latin typeface="Times New Roman" panose="02020603050405020304" pitchFamily="18" charset="0"/>
                <a:cs typeface="Times New Roman" panose="02020603050405020304" pitchFamily="18" charset="0"/>
              </a:rPr>
              <a:t>Психологическая диагностика, консультирование и тренинги (групповые, индивидуальные) с обучающимися (воспитанниками), в том числе детьми (лицами) с ООП </a:t>
            </a:r>
            <a:r>
              <a:rPr lang="ru-RU" sz="1400" dirty="0">
                <a:latin typeface="Times New Roman" panose="02020603050405020304" pitchFamily="18" charset="0"/>
                <a:cs typeface="Times New Roman" panose="02020603050405020304" pitchFamily="18" charset="0"/>
              </a:rPr>
              <a:t>проводятся с письменного согласия родителей или иных законных представителей согласно </a:t>
            </a:r>
            <a:r>
              <a:rPr lang="ru-RU" sz="1400" dirty="0">
                <a:latin typeface="Times New Roman" panose="02020603050405020304" pitchFamily="18" charset="0"/>
                <a:cs typeface="Times New Roman" panose="02020603050405020304" pitchFamily="18" charset="0"/>
                <a:hlinkClick r:id="rId2"/>
              </a:rPr>
              <a:t>приказу</a:t>
            </a:r>
            <a:r>
              <a:rPr lang="ru-RU" sz="1400" dirty="0">
                <a:latin typeface="Times New Roman" panose="02020603050405020304" pitchFamily="18" charset="0"/>
                <a:cs typeface="Times New Roman" panose="02020603050405020304" pitchFamily="18" charset="0"/>
              </a:rPr>
              <a:t> Министра образования и науки Республики Казахстан от 28 января 2016 года № 93 «Об утверждении форм типового договора оказания образовательных услуг для дошкольных организаций, организаций среднего, технического и профессионального, </a:t>
            </a:r>
            <a:r>
              <a:rPr lang="ru-RU" sz="1400" dirty="0" err="1">
                <a:latin typeface="Times New Roman" panose="02020603050405020304" pitchFamily="18" charset="0"/>
                <a:cs typeface="Times New Roman" panose="02020603050405020304" pitchFamily="18" charset="0"/>
              </a:rPr>
              <a:t>послесреднего</a:t>
            </a:r>
            <a:r>
              <a:rPr lang="ru-RU" sz="1400" dirty="0">
                <a:latin typeface="Times New Roman" panose="02020603050405020304" pitchFamily="18" charset="0"/>
                <a:cs typeface="Times New Roman" panose="02020603050405020304" pitchFamily="18" charset="0"/>
              </a:rPr>
              <a:t> образования, типового договора на проведение профессиональной практики и типового договора о дуальном обучении для организаций технического и профессионального, </a:t>
            </a:r>
            <a:r>
              <a:rPr lang="ru-RU" sz="1400" dirty="0" err="1">
                <a:latin typeface="Times New Roman" panose="02020603050405020304" pitchFamily="18" charset="0"/>
                <a:cs typeface="Times New Roman" panose="02020603050405020304" pitchFamily="18" charset="0"/>
              </a:rPr>
              <a:t>послесреднего</a:t>
            </a:r>
            <a:r>
              <a:rPr lang="ru-RU" sz="1400" dirty="0">
                <a:latin typeface="Times New Roman" panose="02020603050405020304" pitchFamily="18" charset="0"/>
                <a:cs typeface="Times New Roman" panose="02020603050405020304" pitchFamily="18" charset="0"/>
              </a:rPr>
              <a:t> образования» (зарегистрирован в Реестре государственной регистрации нормативных правовых актов под № 13227).</a:t>
            </a:r>
          </a:p>
          <a:p>
            <a:pPr fontAlgn="base"/>
            <a:endParaRPr lang="ru-RU" sz="1400" dirty="0">
              <a:latin typeface="Times New Roman" panose="02020603050405020304" pitchFamily="18" charset="0"/>
              <a:cs typeface="Times New Roman" panose="02020603050405020304" pitchFamily="18" charset="0"/>
            </a:endParaRPr>
          </a:p>
          <a:p>
            <a:pPr fontAlgn="base"/>
            <a:r>
              <a:rPr lang="ru-RU" sz="1400" dirty="0">
                <a:latin typeface="Times New Roman" panose="02020603050405020304" pitchFamily="18" charset="0"/>
                <a:cs typeface="Times New Roman" panose="02020603050405020304" pitchFamily="18" charset="0"/>
              </a:rPr>
              <a:t>      Согласие родителей или иных законных представителей на проведение психологической диагностики, консультирования и тренингов (групповых, индивидуальных) оформляется по форме согласно приложению к настоящим Правилам.</a:t>
            </a:r>
          </a:p>
        </p:txBody>
      </p:sp>
      <p:sp>
        <p:nvSpPr>
          <p:cNvPr id="5" name="Прямоугольник 4">
            <a:extLst>
              <a:ext uri="{FF2B5EF4-FFF2-40B4-BE49-F238E27FC236}">
                <a16:creationId xmlns:a16="http://schemas.microsoft.com/office/drawing/2014/main" id="{92539CCA-C78A-98CE-48D7-E0B383047B11}"/>
              </a:ext>
            </a:extLst>
          </p:cNvPr>
          <p:cNvSpPr/>
          <p:nvPr/>
        </p:nvSpPr>
        <p:spPr>
          <a:xfrm>
            <a:off x="1904995" y="660023"/>
            <a:ext cx="9134479" cy="2492990"/>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fontAlgn="base"/>
            <a:r>
              <a:rPr lang="ru-RU" sz="1600" dirty="0">
                <a:latin typeface="Times New Roman" panose="02020603050405020304" pitchFamily="18" charset="0"/>
                <a:cs typeface="Times New Roman" panose="02020603050405020304" pitchFamily="18" charset="0"/>
              </a:rPr>
              <a:t> </a:t>
            </a:r>
            <a:r>
              <a:rPr lang="ru-RU" sz="1400" dirty="0">
                <a:latin typeface="Times New Roman" panose="02020603050405020304" pitchFamily="18" charset="0"/>
                <a:cs typeface="Times New Roman" panose="02020603050405020304" pitchFamily="18" charset="0"/>
              </a:rPr>
              <a:t>12. </a:t>
            </a:r>
            <a:r>
              <a:rPr lang="ru-RU" sz="1400" b="1" dirty="0" err="1">
                <a:latin typeface="Times New Roman" panose="02020603050405020304" pitchFamily="18" charset="0"/>
                <a:cs typeface="Times New Roman" panose="02020603050405020304" pitchFamily="18" charset="0"/>
              </a:rPr>
              <a:t>Білім</a:t>
            </a:r>
            <a:r>
              <a:rPr lang="ru-RU" sz="1400" b="1" dirty="0">
                <a:latin typeface="Times New Roman" panose="02020603050405020304" pitchFamily="18" charset="0"/>
                <a:cs typeface="Times New Roman" panose="02020603050405020304" pitchFamily="18" charset="0"/>
              </a:rPr>
              <a:t> </a:t>
            </a:r>
            <a:r>
              <a:rPr lang="ru-RU" sz="1400" b="1" dirty="0" err="1">
                <a:latin typeface="Times New Roman" panose="02020603050405020304" pitchFamily="18" charset="0"/>
                <a:cs typeface="Times New Roman" panose="02020603050405020304" pitchFamily="18" charset="0"/>
              </a:rPr>
              <a:t>алушылармен</a:t>
            </a:r>
            <a:r>
              <a:rPr lang="ru-RU" sz="1400" b="1" dirty="0">
                <a:latin typeface="Times New Roman" panose="02020603050405020304" pitchFamily="18" charset="0"/>
                <a:cs typeface="Times New Roman" panose="02020603050405020304" pitchFamily="18" charset="0"/>
              </a:rPr>
              <a:t> (</a:t>
            </a:r>
            <a:r>
              <a:rPr lang="ru-RU" sz="1400" b="1" dirty="0" err="1">
                <a:latin typeface="Times New Roman" panose="02020603050405020304" pitchFamily="18" charset="0"/>
                <a:cs typeface="Times New Roman" panose="02020603050405020304" pitchFamily="18" charset="0"/>
              </a:rPr>
              <a:t>тәрбиеленушілермен</a:t>
            </a:r>
            <a:r>
              <a:rPr lang="ru-RU" sz="1400" b="1" dirty="0">
                <a:latin typeface="Times New Roman" panose="02020603050405020304" pitchFamily="18" charset="0"/>
                <a:cs typeface="Times New Roman" panose="02020603050405020304" pitchFamily="18" charset="0"/>
              </a:rPr>
              <a:t>), </a:t>
            </a:r>
            <a:r>
              <a:rPr lang="ru-RU" sz="1400" b="1" dirty="0" err="1">
                <a:latin typeface="Times New Roman" panose="02020603050405020304" pitchFamily="18" charset="0"/>
                <a:cs typeface="Times New Roman" panose="02020603050405020304" pitchFamily="18" charset="0"/>
              </a:rPr>
              <a:t>оның</a:t>
            </a:r>
            <a:r>
              <a:rPr lang="ru-RU" sz="1400" b="1" dirty="0">
                <a:latin typeface="Times New Roman" panose="02020603050405020304" pitchFamily="18" charset="0"/>
                <a:cs typeface="Times New Roman" panose="02020603050405020304" pitchFamily="18" charset="0"/>
              </a:rPr>
              <a:t> </a:t>
            </a:r>
            <a:r>
              <a:rPr lang="ru-RU" sz="1400" b="1" dirty="0" err="1">
                <a:latin typeface="Times New Roman" panose="02020603050405020304" pitchFamily="18" charset="0"/>
                <a:cs typeface="Times New Roman" panose="02020603050405020304" pitchFamily="18" charset="0"/>
              </a:rPr>
              <a:t>ішінде</a:t>
            </a:r>
            <a:r>
              <a:rPr lang="ru-RU" sz="1400" b="1" dirty="0">
                <a:latin typeface="Times New Roman" panose="02020603050405020304" pitchFamily="18" charset="0"/>
                <a:cs typeface="Times New Roman" panose="02020603050405020304" pitchFamily="18" charset="0"/>
              </a:rPr>
              <a:t> ЕБҚЕ </a:t>
            </a:r>
            <a:r>
              <a:rPr lang="ru-RU" sz="1400" b="1" dirty="0" err="1">
                <a:latin typeface="Times New Roman" panose="02020603050405020304" pitchFamily="18" charset="0"/>
                <a:cs typeface="Times New Roman" panose="02020603050405020304" pitchFamily="18" charset="0"/>
              </a:rPr>
              <a:t>балалармен</a:t>
            </a:r>
            <a:r>
              <a:rPr lang="ru-RU" sz="1400" b="1" dirty="0">
                <a:latin typeface="Times New Roman" panose="02020603050405020304" pitchFamily="18" charset="0"/>
                <a:cs typeface="Times New Roman" panose="02020603050405020304" pitchFamily="18" charset="0"/>
              </a:rPr>
              <a:t> (</a:t>
            </a:r>
            <a:r>
              <a:rPr lang="ru-RU" sz="1400" b="1" dirty="0" err="1">
                <a:latin typeface="Times New Roman" panose="02020603050405020304" pitchFamily="18" charset="0"/>
                <a:cs typeface="Times New Roman" panose="02020603050405020304" pitchFamily="18" charset="0"/>
              </a:rPr>
              <a:t>адамдармен</a:t>
            </a:r>
            <a:r>
              <a:rPr lang="ru-RU" sz="1400" b="1" dirty="0">
                <a:latin typeface="Times New Roman" panose="02020603050405020304" pitchFamily="18" charset="0"/>
                <a:cs typeface="Times New Roman" panose="02020603050405020304" pitchFamily="18" charset="0"/>
              </a:rPr>
              <a:t>) психологиялық диагностика, консультация және </a:t>
            </a:r>
            <a:r>
              <a:rPr lang="ru-RU" sz="1400" b="1" dirty="0" err="1">
                <a:latin typeface="Times New Roman" panose="02020603050405020304" pitchFamily="18" charset="0"/>
                <a:cs typeface="Times New Roman" panose="02020603050405020304" pitchFamily="18" charset="0"/>
              </a:rPr>
              <a:t>тренингтер</a:t>
            </a:r>
            <a:r>
              <a:rPr lang="ru-RU" sz="1400" b="1" dirty="0">
                <a:latin typeface="Times New Roman" panose="02020603050405020304" pitchFamily="18" charset="0"/>
                <a:cs typeface="Times New Roman" panose="02020603050405020304" pitchFamily="18" charset="0"/>
              </a:rPr>
              <a:t> (</a:t>
            </a:r>
            <a:r>
              <a:rPr lang="ru-RU" sz="1400" b="1" dirty="0" err="1">
                <a:latin typeface="Times New Roman" panose="02020603050405020304" pitchFamily="18" charset="0"/>
                <a:cs typeface="Times New Roman" panose="02020603050405020304" pitchFamily="18" charset="0"/>
              </a:rPr>
              <a:t>топтық</a:t>
            </a:r>
            <a:r>
              <a:rPr lang="ru-RU" sz="1400" b="1" dirty="0">
                <a:latin typeface="Times New Roman" panose="02020603050405020304" pitchFamily="18" charset="0"/>
                <a:cs typeface="Times New Roman" panose="02020603050405020304" pitchFamily="18" charset="0"/>
              </a:rPr>
              <a:t>, </a:t>
            </a:r>
            <a:r>
              <a:rPr lang="ru-RU" sz="1400" b="1" dirty="0" err="1">
                <a:latin typeface="Times New Roman" panose="02020603050405020304" pitchFamily="18" charset="0"/>
                <a:cs typeface="Times New Roman" panose="02020603050405020304" pitchFamily="18" charset="0"/>
              </a:rPr>
              <a:t>жеке</a:t>
            </a:r>
            <a:r>
              <a:rPr lang="ru-RU" sz="1400" b="1"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Мектепке</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дейінгі</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ұйымдар</a:t>
            </a:r>
            <a:r>
              <a:rPr lang="ru-RU" sz="1400" dirty="0">
                <a:latin typeface="Times New Roman" panose="02020603050405020304" pitchFamily="18" charset="0"/>
                <a:cs typeface="Times New Roman" panose="02020603050405020304" pitchFamily="18" charset="0"/>
              </a:rPr>
              <a:t>, орта, </a:t>
            </a:r>
            <a:r>
              <a:rPr lang="ru-RU" sz="1400" dirty="0" err="1">
                <a:latin typeface="Times New Roman" panose="02020603050405020304" pitchFamily="18" charset="0"/>
                <a:cs typeface="Times New Roman" panose="02020603050405020304" pitchFamily="18" charset="0"/>
              </a:rPr>
              <a:t>техникалық</a:t>
            </a:r>
            <a:r>
              <a:rPr lang="ru-RU" sz="1400" dirty="0">
                <a:latin typeface="Times New Roman" panose="02020603050405020304" pitchFamily="18" charset="0"/>
                <a:cs typeface="Times New Roman" panose="02020603050405020304" pitchFamily="18" charset="0"/>
              </a:rPr>
              <a:t> және </a:t>
            </a:r>
            <a:r>
              <a:rPr lang="ru-RU" sz="1400" dirty="0" err="1">
                <a:latin typeface="Times New Roman" panose="02020603050405020304" pitchFamily="18" charset="0"/>
                <a:cs typeface="Times New Roman" panose="02020603050405020304" pitchFamily="18" charset="0"/>
              </a:rPr>
              <a:t>кәсіптік</a:t>
            </a:r>
            <a:r>
              <a:rPr lang="ru-RU" sz="1400" dirty="0">
                <a:latin typeface="Times New Roman" panose="02020603050405020304" pitchFamily="18" charset="0"/>
                <a:cs typeface="Times New Roman" panose="02020603050405020304" pitchFamily="18" charset="0"/>
              </a:rPr>
              <a:t>, орта </a:t>
            </a:r>
            <a:r>
              <a:rPr lang="ru-RU" sz="1400" dirty="0" err="1">
                <a:latin typeface="Times New Roman" panose="02020603050405020304" pitchFamily="18" charset="0"/>
                <a:cs typeface="Times New Roman" panose="02020603050405020304" pitchFamily="18" charset="0"/>
              </a:rPr>
              <a:t>білімнен</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кейінгі</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білім</a:t>
            </a:r>
            <a:r>
              <a:rPr lang="ru-RU" sz="1400" dirty="0">
                <a:latin typeface="Times New Roman" panose="02020603050405020304" pitchFamily="18" charset="0"/>
                <a:cs typeface="Times New Roman" panose="02020603050405020304" pitchFamily="18" charset="0"/>
              </a:rPr>
              <a:t> беру </a:t>
            </a:r>
            <a:r>
              <a:rPr lang="ru-RU" sz="1400" dirty="0" err="1">
                <a:latin typeface="Times New Roman" panose="02020603050405020304" pitchFamily="18" charset="0"/>
                <a:cs typeface="Times New Roman" panose="02020603050405020304" pitchFamily="18" charset="0"/>
              </a:rPr>
              <a:t>ұйымдары</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үшін</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білім</a:t>
            </a:r>
            <a:r>
              <a:rPr lang="ru-RU" sz="1400" dirty="0">
                <a:latin typeface="Times New Roman" panose="02020603050405020304" pitchFamily="18" charset="0"/>
                <a:cs typeface="Times New Roman" panose="02020603050405020304" pitchFamily="18" charset="0"/>
              </a:rPr>
              <a:t> беру </a:t>
            </a:r>
            <a:r>
              <a:rPr lang="ru-RU" sz="1400" dirty="0" err="1">
                <a:latin typeface="Times New Roman" panose="02020603050405020304" pitchFamily="18" charset="0"/>
                <a:cs typeface="Times New Roman" panose="02020603050405020304" pitchFamily="18" charset="0"/>
              </a:rPr>
              <a:t>қызметтерін</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көрсетудің</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үлгілік</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шартының</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техникалық</a:t>
            </a:r>
            <a:r>
              <a:rPr lang="ru-RU" sz="1400" dirty="0">
                <a:latin typeface="Times New Roman" panose="02020603050405020304" pitchFamily="18" charset="0"/>
                <a:cs typeface="Times New Roman" panose="02020603050405020304" pitchFamily="18" charset="0"/>
              </a:rPr>
              <a:t> және </a:t>
            </a:r>
            <a:r>
              <a:rPr lang="ru-RU" sz="1400" dirty="0" err="1">
                <a:latin typeface="Times New Roman" panose="02020603050405020304" pitchFamily="18" charset="0"/>
                <a:cs typeface="Times New Roman" panose="02020603050405020304" pitchFamily="18" charset="0"/>
              </a:rPr>
              <a:t>кәсіптік</a:t>
            </a:r>
            <a:r>
              <a:rPr lang="ru-RU" sz="1400" dirty="0">
                <a:latin typeface="Times New Roman" panose="02020603050405020304" pitchFamily="18" charset="0"/>
                <a:cs typeface="Times New Roman" panose="02020603050405020304" pitchFamily="18" charset="0"/>
              </a:rPr>
              <a:t>, орта </a:t>
            </a:r>
            <a:r>
              <a:rPr lang="ru-RU" sz="1400" dirty="0" err="1">
                <a:latin typeface="Times New Roman" panose="02020603050405020304" pitchFamily="18" charset="0"/>
                <a:cs typeface="Times New Roman" panose="02020603050405020304" pitchFamily="18" charset="0"/>
              </a:rPr>
              <a:t>білімнен</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кейінгі</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білім</a:t>
            </a:r>
            <a:r>
              <a:rPr lang="ru-RU" sz="1400" dirty="0">
                <a:latin typeface="Times New Roman" panose="02020603050405020304" pitchFamily="18" charset="0"/>
                <a:cs typeface="Times New Roman" panose="02020603050405020304" pitchFamily="18" charset="0"/>
              </a:rPr>
              <a:t> беру </a:t>
            </a:r>
            <a:r>
              <a:rPr lang="ru-RU" sz="1400" dirty="0" err="1">
                <a:latin typeface="Times New Roman" panose="02020603050405020304" pitchFamily="18" charset="0"/>
                <a:cs typeface="Times New Roman" panose="02020603050405020304" pitchFamily="18" charset="0"/>
              </a:rPr>
              <a:t>ұйымдары</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үшін</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кәсіптік</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практиканы</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өткізуге</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арналған</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үлгілік</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шарттың</a:t>
            </a:r>
            <a:r>
              <a:rPr lang="ru-RU" sz="1400" dirty="0">
                <a:latin typeface="Times New Roman" panose="02020603050405020304" pitchFamily="18" charset="0"/>
                <a:cs typeface="Times New Roman" panose="02020603050405020304" pitchFamily="18" charset="0"/>
              </a:rPr>
              <a:t> және </a:t>
            </a:r>
            <a:r>
              <a:rPr lang="ru-RU" sz="1400" dirty="0" err="1">
                <a:latin typeface="Times New Roman" panose="02020603050405020304" pitchFamily="18" charset="0"/>
                <a:cs typeface="Times New Roman" panose="02020603050405020304" pitchFamily="18" charset="0"/>
              </a:rPr>
              <a:t>дуальды</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оқыту</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туралы</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үлгілік</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шарттың</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нысандарын</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бекіту</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туралы</a:t>
            </a:r>
            <a:r>
              <a:rPr lang="ru-RU" sz="1400" dirty="0">
                <a:latin typeface="Times New Roman" panose="02020603050405020304" pitchFamily="18" charset="0"/>
                <a:cs typeface="Times New Roman" panose="02020603050405020304" pitchFamily="18" charset="0"/>
              </a:rPr>
              <a:t>» Қазақстан </a:t>
            </a:r>
            <a:r>
              <a:rPr lang="ru-RU" sz="1400" dirty="0" err="1">
                <a:latin typeface="Times New Roman" panose="02020603050405020304" pitchFamily="18" charset="0"/>
                <a:cs typeface="Times New Roman" panose="02020603050405020304" pitchFamily="18" charset="0"/>
              </a:rPr>
              <a:t>Республикасы</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Білім</a:t>
            </a:r>
            <a:r>
              <a:rPr lang="ru-RU" sz="1400" dirty="0">
                <a:latin typeface="Times New Roman" panose="02020603050405020304" pitchFamily="18" charset="0"/>
                <a:cs typeface="Times New Roman" panose="02020603050405020304" pitchFamily="18" charset="0"/>
              </a:rPr>
              <a:t> және </a:t>
            </a:r>
            <a:r>
              <a:rPr lang="ru-RU" sz="1400" dirty="0" err="1">
                <a:latin typeface="Times New Roman" panose="02020603050405020304" pitchFamily="18" charset="0"/>
                <a:cs typeface="Times New Roman" panose="02020603050405020304" pitchFamily="18" charset="0"/>
              </a:rPr>
              <a:t>ғылым</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министрінің</a:t>
            </a:r>
            <a:r>
              <a:rPr lang="ru-RU" sz="1400" dirty="0">
                <a:latin typeface="Times New Roman" panose="02020603050405020304" pitchFamily="18" charset="0"/>
                <a:cs typeface="Times New Roman" panose="02020603050405020304" pitchFamily="18" charset="0"/>
              </a:rPr>
              <a:t> 2016 </a:t>
            </a:r>
            <a:r>
              <a:rPr lang="ru-RU" sz="1400" dirty="0" err="1">
                <a:latin typeface="Times New Roman" panose="02020603050405020304" pitchFamily="18" charset="0"/>
                <a:cs typeface="Times New Roman" panose="02020603050405020304" pitchFamily="18" charset="0"/>
              </a:rPr>
              <a:t>жылғы</a:t>
            </a:r>
            <a:r>
              <a:rPr lang="ru-RU" sz="1400" dirty="0">
                <a:latin typeface="Times New Roman" panose="02020603050405020304" pitchFamily="18" charset="0"/>
                <a:cs typeface="Times New Roman" panose="02020603050405020304" pitchFamily="18" charset="0"/>
              </a:rPr>
              <a:t> 28 </a:t>
            </a:r>
            <a:r>
              <a:rPr lang="ru-RU" sz="1400" dirty="0" err="1">
                <a:latin typeface="Times New Roman" panose="02020603050405020304" pitchFamily="18" charset="0"/>
                <a:cs typeface="Times New Roman" panose="02020603050405020304" pitchFamily="18" charset="0"/>
              </a:rPr>
              <a:t>қаңтардағы</a:t>
            </a:r>
            <a:r>
              <a:rPr lang="ru-RU" sz="1400" dirty="0">
                <a:latin typeface="Times New Roman" panose="02020603050405020304" pitchFamily="18" charset="0"/>
                <a:cs typeface="Times New Roman" panose="02020603050405020304" pitchFamily="18" charset="0"/>
              </a:rPr>
              <a:t> № 93 </a:t>
            </a:r>
            <a:r>
              <a:rPr lang="ru-RU" sz="1400" dirty="0" err="1">
                <a:latin typeface="Times New Roman" panose="02020603050405020304" pitchFamily="18" charset="0"/>
                <a:cs typeface="Times New Roman" panose="02020603050405020304" pitchFamily="18" charset="0"/>
              </a:rPr>
              <a:t>бұйрығына</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Нормативтік</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құқықтық</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актілерді</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мемлекеттік</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тіркеу</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тізілімінде</a:t>
            </a:r>
            <a:r>
              <a:rPr lang="ru-RU" sz="1400" dirty="0">
                <a:latin typeface="Times New Roman" panose="02020603050405020304" pitchFamily="18" charset="0"/>
                <a:cs typeface="Times New Roman" panose="02020603050405020304" pitchFamily="18" charset="0"/>
              </a:rPr>
              <a:t> № 13227 </a:t>
            </a:r>
            <a:r>
              <a:rPr lang="ru-RU" sz="1400" dirty="0" err="1">
                <a:latin typeface="Times New Roman" panose="02020603050405020304" pitchFamily="18" charset="0"/>
                <a:cs typeface="Times New Roman" panose="02020603050405020304" pitchFamily="18" charset="0"/>
              </a:rPr>
              <a:t>болып</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тіркелген</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сәйкес</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ата-аналардың</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немесе</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өзге</a:t>
            </a:r>
            <a:r>
              <a:rPr lang="ru-RU" sz="1400" dirty="0">
                <a:latin typeface="Times New Roman" panose="02020603050405020304" pitchFamily="18" charset="0"/>
                <a:cs typeface="Times New Roman" panose="02020603050405020304" pitchFamily="18" charset="0"/>
              </a:rPr>
              <a:t> де </a:t>
            </a:r>
            <a:r>
              <a:rPr lang="ru-RU" sz="1400" dirty="0" err="1">
                <a:latin typeface="Times New Roman" panose="02020603050405020304" pitchFamily="18" charset="0"/>
                <a:cs typeface="Times New Roman" panose="02020603050405020304" pitchFamily="18" charset="0"/>
              </a:rPr>
              <a:t>заңды</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өкілдердің</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жазбаша</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келісімімен</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өткізіледі</a:t>
            </a:r>
            <a:r>
              <a:rPr lang="ru-RU" sz="1400" dirty="0">
                <a:latin typeface="Times New Roman" panose="02020603050405020304" pitchFamily="18" charset="0"/>
                <a:cs typeface="Times New Roman" panose="02020603050405020304" pitchFamily="18" charset="0"/>
              </a:rPr>
              <a:t>.</a:t>
            </a:r>
          </a:p>
          <a:p>
            <a:pPr fontAlgn="base"/>
            <a:endParaRPr lang="ru-RU" sz="1400" dirty="0">
              <a:latin typeface="Times New Roman" panose="02020603050405020304" pitchFamily="18" charset="0"/>
              <a:cs typeface="Times New Roman" panose="02020603050405020304" pitchFamily="18" charset="0"/>
            </a:endParaRPr>
          </a:p>
          <a:p>
            <a:pPr fontAlgn="base"/>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Ата-аналардың</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немесе</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өзге</a:t>
            </a:r>
            <a:r>
              <a:rPr lang="ru-RU" sz="1400" dirty="0">
                <a:latin typeface="Times New Roman" panose="02020603050405020304" pitchFamily="18" charset="0"/>
                <a:cs typeface="Times New Roman" panose="02020603050405020304" pitchFamily="18" charset="0"/>
              </a:rPr>
              <a:t> де </a:t>
            </a:r>
            <a:r>
              <a:rPr lang="ru-RU" sz="1400" dirty="0" err="1">
                <a:latin typeface="Times New Roman" panose="02020603050405020304" pitchFamily="18" charset="0"/>
                <a:cs typeface="Times New Roman" panose="02020603050405020304" pitchFamily="18" charset="0"/>
              </a:rPr>
              <a:t>заңды</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өкілдердің</a:t>
            </a:r>
            <a:r>
              <a:rPr lang="ru-RU" sz="1400" dirty="0">
                <a:latin typeface="Times New Roman" panose="02020603050405020304" pitchFamily="18" charset="0"/>
                <a:cs typeface="Times New Roman" panose="02020603050405020304" pitchFamily="18" charset="0"/>
              </a:rPr>
              <a:t> психологиялық диагностика, консультация және </a:t>
            </a:r>
            <a:r>
              <a:rPr lang="ru-RU" sz="1400" dirty="0" err="1">
                <a:latin typeface="Times New Roman" panose="02020603050405020304" pitchFamily="18" charset="0"/>
                <a:cs typeface="Times New Roman" panose="02020603050405020304" pitchFamily="18" charset="0"/>
              </a:rPr>
              <a:t>тренингтер</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топтық</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жеке</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өткізуге</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келісімі</a:t>
            </a:r>
            <a:r>
              <a:rPr lang="ru-RU" sz="1400" dirty="0">
                <a:latin typeface="Times New Roman" panose="02020603050405020304" pitchFamily="18" charset="0"/>
                <a:cs typeface="Times New Roman" panose="02020603050405020304" pitchFamily="18" charset="0"/>
              </a:rPr>
              <a:t> осы </a:t>
            </a:r>
            <a:r>
              <a:rPr lang="ru-RU" sz="1400" dirty="0" err="1">
                <a:latin typeface="Times New Roman" panose="02020603050405020304" pitchFamily="18" charset="0"/>
                <a:cs typeface="Times New Roman" panose="02020603050405020304" pitchFamily="18" charset="0"/>
              </a:rPr>
              <a:t>Қағидаларға</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қосымшаға</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сәйкес</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нысан</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бойынша</a:t>
            </a:r>
            <a:r>
              <a:rPr lang="ru-RU" sz="1400" dirty="0">
                <a:latin typeface="Times New Roman" panose="02020603050405020304" pitchFamily="18" charset="0"/>
                <a:cs typeface="Times New Roman" panose="02020603050405020304" pitchFamily="18" charset="0"/>
              </a:rPr>
              <a:t> </a:t>
            </a:r>
            <a:r>
              <a:rPr lang="ru-RU" sz="1400" dirty="0" err="1">
                <a:latin typeface="Times New Roman" panose="02020603050405020304" pitchFamily="18" charset="0"/>
                <a:cs typeface="Times New Roman" panose="02020603050405020304" pitchFamily="18" charset="0"/>
              </a:rPr>
              <a:t>ресімделеді</a:t>
            </a:r>
            <a:r>
              <a:rPr lang="ru-RU" sz="1400" dirty="0">
                <a:latin typeface="Times New Roman" panose="02020603050405020304" pitchFamily="18" charset="0"/>
                <a:cs typeface="Times New Roman" panose="02020603050405020304" pitchFamily="18" charset="0"/>
              </a:rPr>
              <a:t>.</a:t>
            </a:r>
            <a:endParaRPr lang="ru-RU"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342644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801AE30-D7BF-54EF-B2EB-E4004FC1499C}"/>
              </a:ext>
            </a:extLst>
          </p:cNvPr>
          <p:cNvSpPr txBox="1"/>
          <p:nvPr/>
        </p:nvSpPr>
        <p:spPr>
          <a:xfrm>
            <a:off x="2066544" y="1145897"/>
            <a:ext cx="8959215" cy="4278094"/>
          </a:xfrm>
          <a:prstGeom prst="rect">
            <a:avLst/>
          </a:prstGeom>
          <a:noFill/>
        </p:spPr>
        <p:txBody>
          <a:bodyPr wrap="square">
            <a:spAutoFit/>
          </a:bodyPr>
          <a:lstStyle/>
          <a:p>
            <a:pPr lvl="1" algn="r" fontAlgn="base"/>
            <a:r>
              <a:rPr lang="ru-RU" sz="1200" b="0" i="0" dirty="0">
                <a:solidFill>
                  <a:srgbClr val="1E1E1E"/>
                </a:solidFill>
                <a:effectLst/>
                <a:latin typeface="Times New Roman" panose="02020603050405020304" pitchFamily="18" charset="0"/>
                <a:cs typeface="Times New Roman" panose="02020603050405020304" pitchFamily="18" charset="0"/>
              </a:rPr>
              <a:t>Приложение </a:t>
            </a:r>
          </a:p>
          <a:p>
            <a:pPr lvl="1" algn="r" fontAlgn="base"/>
            <a:r>
              <a:rPr lang="ru-RU" sz="1200" dirty="0">
                <a:solidFill>
                  <a:srgbClr val="1E1E1E"/>
                </a:solidFill>
                <a:latin typeface="Times New Roman" panose="02020603050405020304" pitchFamily="18" charset="0"/>
                <a:cs typeface="Times New Roman" panose="02020603050405020304" pitchFamily="18" charset="0"/>
              </a:rPr>
              <a:t>к Правилам деятельности </a:t>
            </a:r>
          </a:p>
          <a:p>
            <a:pPr lvl="1" algn="r" fontAlgn="base"/>
            <a:r>
              <a:rPr lang="ru-RU" sz="1200" dirty="0">
                <a:solidFill>
                  <a:srgbClr val="1E1E1E"/>
                </a:solidFill>
                <a:latin typeface="Times New Roman" panose="02020603050405020304" pitchFamily="18" charset="0"/>
                <a:cs typeface="Times New Roman" panose="02020603050405020304" pitchFamily="18" charset="0"/>
              </a:rPr>
              <a:t>службы психолого-педагогического </a:t>
            </a:r>
          </a:p>
          <a:p>
            <a:pPr lvl="2" algn="r" fontAlgn="base"/>
            <a:r>
              <a:rPr lang="ru-RU" sz="1200" dirty="0">
                <a:solidFill>
                  <a:srgbClr val="1E1E1E"/>
                </a:solidFill>
                <a:latin typeface="Times New Roman" panose="02020603050405020304" pitchFamily="18" charset="0"/>
                <a:cs typeface="Times New Roman" panose="02020603050405020304" pitchFamily="18" charset="0"/>
              </a:rPr>
              <a:t>сопровождения в организациях </a:t>
            </a:r>
          </a:p>
          <a:p>
            <a:pPr lvl="1" algn="r" fontAlgn="base"/>
            <a:r>
              <a:rPr lang="ru-RU" sz="1200" dirty="0">
                <a:solidFill>
                  <a:srgbClr val="1E1E1E"/>
                </a:solidFill>
                <a:latin typeface="Times New Roman" panose="02020603050405020304" pitchFamily="18" charset="0"/>
                <a:cs typeface="Times New Roman" panose="02020603050405020304" pitchFamily="18" charset="0"/>
              </a:rPr>
              <a:t>образования</a:t>
            </a:r>
          </a:p>
          <a:p>
            <a:pPr lvl="1" algn="r" fontAlgn="base"/>
            <a:r>
              <a:rPr lang="ru-RU" sz="1200" b="0" i="0" dirty="0">
                <a:solidFill>
                  <a:srgbClr val="1E1E1E"/>
                </a:solidFill>
                <a:effectLst/>
                <a:latin typeface="Times New Roman" panose="02020603050405020304" pitchFamily="18" charset="0"/>
                <a:cs typeface="Times New Roman" panose="02020603050405020304" pitchFamily="18" charset="0"/>
              </a:rPr>
              <a:t>Форма</a:t>
            </a:r>
          </a:p>
          <a:p>
            <a:pPr algn="ctr" fontAlgn="base">
              <a:lnSpc>
                <a:spcPts val="1950"/>
              </a:lnSpc>
              <a:spcBef>
                <a:spcPts val="1125"/>
              </a:spcBef>
              <a:spcAft>
                <a:spcPts val="675"/>
              </a:spcAft>
              <a:buNone/>
            </a:pPr>
            <a:r>
              <a:rPr lang="ru-RU" sz="1400" b="1" i="0" dirty="0">
                <a:solidFill>
                  <a:srgbClr val="1E1E1E"/>
                </a:solidFill>
                <a:effectLst/>
                <a:latin typeface="Times New Roman" panose="02020603050405020304" pitchFamily="18" charset="0"/>
                <a:cs typeface="Times New Roman" panose="02020603050405020304" pitchFamily="18" charset="0"/>
              </a:rPr>
              <a:t>Согласие родителя или иного законного представителя на проведение психологической диагностики, консультирования и тренингов (групповые, индивидуальные)</a:t>
            </a:r>
          </a:p>
          <a:p>
            <a:pPr fontAlgn="base">
              <a:lnSpc>
                <a:spcPts val="1425"/>
              </a:lnSpc>
              <a:buNone/>
            </a:pPr>
            <a:r>
              <a:rPr lang="ru-RU" sz="1400" b="0" dirty="0">
                <a:solidFill>
                  <a:srgbClr val="000000"/>
                </a:solidFill>
                <a:effectLst/>
                <a:latin typeface="Times New Roman" panose="02020603050405020304" pitchFamily="18" charset="0"/>
                <a:cs typeface="Times New Roman" panose="02020603050405020304" pitchFamily="18" charset="0"/>
              </a:rPr>
              <a:t>      _______________________________________________________________</a:t>
            </a:r>
            <a:r>
              <a:rPr lang="en-US" sz="1400" b="0" dirty="0">
                <a:solidFill>
                  <a:srgbClr val="000000"/>
                </a:solidFill>
                <a:effectLst/>
                <a:latin typeface="Times New Roman" panose="02020603050405020304" pitchFamily="18" charset="0"/>
                <a:cs typeface="Times New Roman" panose="02020603050405020304" pitchFamily="18" charset="0"/>
              </a:rPr>
              <a:t>_____________________</a:t>
            </a:r>
            <a:r>
              <a:rPr lang="ru-RU" sz="1400" b="0" dirty="0">
                <a:solidFill>
                  <a:srgbClr val="000000"/>
                </a:solidFill>
                <a:effectLst/>
                <a:latin typeface="Times New Roman" panose="02020603050405020304" pitchFamily="18" charset="0"/>
                <a:cs typeface="Times New Roman" panose="02020603050405020304" pitchFamily="18" charset="0"/>
              </a:rPr>
              <a:t>_____</a:t>
            </a:r>
            <a:br>
              <a:rPr lang="ru-RU" sz="1400" b="0" dirty="0">
                <a:solidFill>
                  <a:srgbClr val="000000"/>
                </a:solidFill>
                <a:effectLst/>
                <a:latin typeface="Times New Roman" panose="02020603050405020304" pitchFamily="18" charset="0"/>
                <a:cs typeface="Times New Roman" panose="02020603050405020304" pitchFamily="18" charset="0"/>
              </a:rPr>
            </a:br>
            <a:r>
              <a:rPr lang="ru-RU" sz="1400" b="0" dirty="0">
                <a:solidFill>
                  <a:srgbClr val="000000"/>
                </a:solidFill>
                <a:effectLst/>
                <a:latin typeface="Times New Roman" panose="02020603050405020304" pitchFamily="18" charset="0"/>
                <a:cs typeface="Times New Roman" panose="02020603050405020304" pitchFamily="18" charset="0"/>
              </a:rPr>
              <a:t>Фамилия, имя, отчество (при его наличии) родителя или иного</a:t>
            </a:r>
            <a:r>
              <a:rPr lang="en-US" sz="1400" b="0" dirty="0">
                <a:solidFill>
                  <a:srgbClr val="000000"/>
                </a:solidFill>
                <a:effectLst/>
                <a:latin typeface="Times New Roman" panose="02020603050405020304" pitchFamily="18" charset="0"/>
                <a:cs typeface="Times New Roman" panose="02020603050405020304" pitchFamily="18" charset="0"/>
              </a:rPr>
              <a:t> </a:t>
            </a:r>
            <a:r>
              <a:rPr lang="ru-RU" sz="1400" b="0" dirty="0">
                <a:solidFill>
                  <a:srgbClr val="000000"/>
                </a:solidFill>
                <a:effectLst/>
                <a:latin typeface="Times New Roman" panose="02020603050405020304" pitchFamily="18" charset="0"/>
                <a:cs typeface="Times New Roman" panose="02020603050405020304" pitchFamily="18" charset="0"/>
              </a:rPr>
              <a:t>законного представителя</a:t>
            </a:r>
            <a:br>
              <a:rPr lang="ru-RU" sz="1400" b="0" dirty="0">
                <a:solidFill>
                  <a:srgbClr val="000000"/>
                </a:solidFill>
                <a:effectLst/>
                <a:latin typeface="Times New Roman" panose="02020603050405020304" pitchFamily="18" charset="0"/>
                <a:cs typeface="Times New Roman" panose="02020603050405020304" pitchFamily="18" charset="0"/>
              </a:rPr>
            </a:br>
            <a:endParaRPr lang="en-US" sz="1400" b="0" dirty="0">
              <a:solidFill>
                <a:srgbClr val="000000"/>
              </a:solidFill>
              <a:effectLst/>
              <a:latin typeface="Times New Roman" panose="02020603050405020304" pitchFamily="18" charset="0"/>
              <a:cs typeface="Times New Roman" panose="02020603050405020304" pitchFamily="18" charset="0"/>
            </a:endParaRPr>
          </a:p>
          <a:p>
            <a:pPr fontAlgn="base">
              <a:lnSpc>
                <a:spcPts val="1425"/>
              </a:lnSpc>
              <a:buNone/>
            </a:pPr>
            <a:endParaRPr lang="en-US" sz="1400" dirty="0">
              <a:solidFill>
                <a:srgbClr val="000000"/>
              </a:solidFill>
              <a:latin typeface="Times New Roman" panose="02020603050405020304" pitchFamily="18" charset="0"/>
              <a:cs typeface="Times New Roman" panose="02020603050405020304" pitchFamily="18" charset="0"/>
            </a:endParaRPr>
          </a:p>
          <a:p>
            <a:pPr fontAlgn="base">
              <a:lnSpc>
                <a:spcPts val="1425"/>
              </a:lnSpc>
              <a:buNone/>
            </a:pPr>
            <a:r>
              <a:rPr lang="ru-RU" sz="1400" b="0" dirty="0">
                <a:solidFill>
                  <a:srgbClr val="000000"/>
                </a:solidFill>
                <a:effectLst/>
                <a:latin typeface="Times New Roman" panose="02020603050405020304" pitchFamily="18" charset="0"/>
                <a:cs typeface="Times New Roman" panose="02020603050405020304" pitchFamily="18" charset="0"/>
              </a:rPr>
              <a:t>Согласен (-на) на проведение психологической диагностики, консультирования</a:t>
            </a:r>
            <a:r>
              <a:rPr lang="en-US" sz="1400" b="0" dirty="0">
                <a:solidFill>
                  <a:srgbClr val="000000"/>
                </a:solidFill>
                <a:effectLst/>
                <a:latin typeface="Times New Roman" panose="02020603050405020304" pitchFamily="18" charset="0"/>
                <a:cs typeface="Times New Roman" panose="02020603050405020304" pitchFamily="18" charset="0"/>
              </a:rPr>
              <a:t> </a:t>
            </a:r>
            <a:r>
              <a:rPr lang="ru-RU" sz="1400" b="0" dirty="0">
                <a:solidFill>
                  <a:srgbClr val="000000"/>
                </a:solidFill>
                <a:effectLst/>
                <a:latin typeface="Times New Roman" panose="02020603050405020304" pitchFamily="18" charset="0"/>
                <a:cs typeface="Times New Roman" panose="02020603050405020304" pitchFamily="18" charset="0"/>
              </a:rPr>
              <a:t>и тренингов (групповые, индивидуальные) с моим ребенком</a:t>
            </a:r>
            <a:br>
              <a:rPr lang="ru-RU" sz="1400" b="0" dirty="0">
                <a:solidFill>
                  <a:srgbClr val="000000"/>
                </a:solidFill>
                <a:effectLst/>
                <a:latin typeface="Times New Roman" panose="02020603050405020304" pitchFamily="18" charset="0"/>
                <a:cs typeface="Times New Roman" panose="02020603050405020304" pitchFamily="18" charset="0"/>
              </a:rPr>
            </a:br>
            <a:r>
              <a:rPr lang="ru-RU" sz="1400" b="0" dirty="0">
                <a:solidFill>
                  <a:srgbClr val="000000"/>
                </a:solidFill>
                <a:effectLst/>
                <a:latin typeface="Times New Roman" panose="02020603050405020304" pitchFamily="18" charset="0"/>
                <a:cs typeface="Times New Roman" panose="02020603050405020304" pitchFamily="18" charset="0"/>
              </a:rPr>
              <a:t>_________________________________________________________________</a:t>
            </a:r>
            <a:r>
              <a:rPr lang="en-US" sz="1400" b="0" dirty="0">
                <a:solidFill>
                  <a:srgbClr val="000000"/>
                </a:solidFill>
                <a:effectLst/>
                <a:latin typeface="Times New Roman" panose="02020603050405020304" pitchFamily="18" charset="0"/>
                <a:cs typeface="Times New Roman" panose="02020603050405020304" pitchFamily="18" charset="0"/>
              </a:rPr>
              <a:t>___________________________</a:t>
            </a:r>
            <a:r>
              <a:rPr lang="ru-RU" sz="1400" b="0" dirty="0">
                <a:solidFill>
                  <a:srgbClr val="000000"/>
                </a:solidFill>
                <a:effectLst/>
                <a:latin typeface="Times New Roman" panose="02020603050405020304" pitchFamily="18" charset="0"/>
                <a:cs typeface="Times New Roman" panose="02020603050405020304" pitchFamily="18" charset="0"/>
              </a:rPr>
              <a:t>___</a:t>
            </a:r>
            <a:br>
              <a:rPr lang="ru-RU" sz="1400" b="0" dirty="0">
                <a:solidFill>
                  <a:srgbClr val="000000"/>
                </a:solidFill>
                <a:effectLst/>
                <a:latin typeface="Times New Roman" panose="02020603050405020304" pitchFamily="18" charset="0"/>
                <a:cs typeface="Times New Roman" panose="02020603050405020304" pitchFamily="18" charset="0"/>
              </a:rPr>
            </a:br>
            <a:r>
              <a:rPr lang="ru-RU" sz="1400" b="0" dirty="0">
                <a:solidFill>
                  <a:srgbClr val="000000"/>
                </a:solidFill>
                <a:effectLst/>
                <a:latin typeface="Times New Roman" panose="02020603050405020304" pitchFamily="18" charset="0"/>
                <a:cs typeface="Times New Roman" panose="02020603050405020304" pitchFamily="18" charset="0"/>
              </a:rPr>
              <a:t>_________________________________________________________</a:t>
            </a:r>
            <a:r>
              <a:rPr lang="en-US" sz="1400" b="0" dirty="0">
                <a:solidFill>
                  <a:srgbClr val="000000"/>
                </a:solidFill>
                <a:effectLst/>
                <a:latin typeface="Times New Roman" panose="02020603050405020304" pitchFamily="18" charset="0"/>
                <a:cs typeface="Times New Roman" panose="02020603050405020304" pitchFamily="18" charset="0"/>
              </a:rPr>
              <a:t>___________________________</a:t>
            </a:r>
            <a:r>
              <a:rPr lang="ru-RU" sz="1400" b="0" dirty="0">
                <a:solidFill>
                  <a:srgbClr val="000000"/>
                </a:solidFill>
                <a:effectLst/>
                <a:latin typeface="Times New Roman" panose="02020603050405020304" pitchFamily="18" charset="0"/>
                <a:cs typeface="Times New Roman" panose="02020603050405020304" pitchFamily="18" charset="0"/>
              </a:rPr>
              <a:t>___________</a:t>
            </a:r>
            <a:br>
              <a:rPr lang="ru-RU" sz="1400" b="0" dirty="0">
                <a:solidFill>
                  <a:srgbClr val="000000"/>
                </a:solidFill>
                <a:effectLst/>
                <a:latin typeface="Times New Roman" panose="02020603050405020304" pitchFamily="18" charset="0"/>
                <a:cs typeface="Times New Roman" panose="02020603050405020304" pitchFamily="18" charset="0"/>
              </a:rPr>
            </a:br>
            <a:r>
              <a:rPr lang="ru-RU" sz="1400" b="0" dirty="0">
                <a:solidFill>
                  <a:srgbClr val="000000"/>
                </a:solidFill>
                <a:effectLst/>
                <a:latin typeface="Times New Roman" panose="02020603050405020304" pitchFamily="18" charset="0"/>
                <a:cs typeface="Times New Roman" panose="02020603050405020304" pitchFamily="18" charset="0"/>
              </a:rPr>
              <a:t>(Фамилия, имя, отчество (при его наличии) ребенка, класс)</a:t>
            </a:r>
            <a:br>
              <a:rPr lang="ru-RU" sz="1400" b="0" dirty="0">
                <a:solidFill>
                  <a:srgbClr val="000000"/>
                </a:solidFill>
                <a:effectLst/>
                <a:latin typeface="Times New Roman" panose="02020603050405020304" pitchFamily="18" charset="0"/>
                <a:cs typeface="Times New Roman" panose="02020603050405020304" pitchFamily="18" charset="0"/>
              </a:rPr>
            </a:br>
            <a:endParaRPr lang="en-US" sz="1400" b="0" dirty="0">
              <a:solidFill>
                <a:srgbClr val="000000"/>
              </a:solidFill>
              <a:effectLst/>
              <a:latin typeface="Times New Roman" panose="02020603050405020304" pitchFamily="18" charset="0"/>
              <a:cs typeface="Times New Roman" panose="02020603050405020304" pitchFamily="18" charset="0"/>
            </a:endParaRPr>
          </a:p>
          <a:p>
            <a:pPr fontAlgn="base">
              <a:lnSpc>
                <a:spcPts val="1425"/>
              </a:lnSpc>
              <a:buNone/>
            </a:pPr>
            <a:r>
              <a:rPr lang="ru-RU" sz="1400" b="0" dirty="0">
                <a:solidFill>
                  <a:srgbClr val="000000"/>
                </a:solidFill>
                <a:effectLst/>
                <a:latin typeface="Times New Roman" panose="02020603050405020304" pitchFamily="18" charset="0"/>
                <a:cs typeface="Times New Roman" panose="02020603050405020304" pitchFamily="18" charset="0"/>
              </a:rPr>
              <a:t>"____" _______________ 20__ года</a:t>
            </a:r>
            <a:br>
              <a:rPr lang="ru-RU" sz="1400" b="0" dirty="0">
                <a:solidFill>
                  <a:srgbClr val="000000"/>
                </a:solidFill>
                <a:effectLst/>
                <a:latin typeface="Times New Roman" panose="02020603050405020304" pitchFamily="18" charset="0"/>
                <a:cs typeface="Times New Roman" panose="02020603050405020304" pitchFamily="18" charset="0"/>
              </a:rPr>
            </a:br>
            <a:endParaRPr lang="en-US" sz="1400" b="0" dirty="0">
              <a:solidFill>
                <a:srgbClr val="000000"/>
              </a:solidFill>
              <a:effectLst/>
              <a:latin typeface="Times New Roman" panose="02020603050405020304" pitchFamily="18" charset="0"/>
              <a:cs typeface="Times New Roman" panose="02020603050405020304" pitchFamily="18" charset="0"/>
            </a:endParaRPr>
          </a:p>
          <a:p>
            <a:pPr fontAlgn="base">
              <a:lnSpc>
                <a:spcPts val="1425"/>
              </a:lnSpc>
              <a:buNone/>
            </a:pPr>
            <a:r>
              <a:rPr lang="ru-RU" sz="1400" b="0" dirty="0">
                <a:solidFill>
                  <a:srgbClr val="000000"/>
                </a:solidFill>
                <a:effectLst/>
                <a:latin typeface="Times New Roman" panose="02020603050405020304" pitchFamily="18" charset="0"/>
                <a:cs typeface="Times New Roman" panose="02020603050405020304" pitchFamily="18" charset="0"/>
              </a:rPr>
              <a:t>Подпись ___________</a:t>
            </a:r>
          </a:p>
        </p:txBody>
      </p:sp>
    </p:spTree>
    <p:extLst>
      <p:ext uri="{BB962C8B-B14F-4D97-AF65-F5344CB8AC3E}">
        <p14:creationId xmlns:p14="http://schemas.microsoft.com/office/powerpoint/2010/main" val="8989068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3">
            <a:extLst>
              <a:ext uri="{FF2B5EF4-FFF2-40B4-BE49-F238E27FC236}">
                <a16:creationId xmlns:a16="http://schemas.microsoft.com/office/drawing/2014/main" id="{B92BB868-3D06-A05F-C3DC-D71D1FA16411}"/>
              </a:ext>
            </a:extLst>
          </p:cNvPr>
          <p:cNvSpPr>
            <a:spLocks noChangeArrowheads="1"/>
          </p:cNvSpPr>
          <p:nvPr/>
        </p:nvSpPr>
        <p:spPr bwMode="auto">
          <a:xfrm>
            <a:off x="1451341" y="313963"/>
            <a:ext cx="12336097"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ru-RU" altLang="ru-RU" sz="1600" b="1"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Педагог-</a:t>
            </a:r>
            <a:r>
              <a:rPr kumimoji="0" lang="ru-RU" altLang="ru-RU" sz="1600" b="1" i="0" u="none" strike="noStrike" cap="none" normalizeH="0" baseline="0" dirty="0" err="1">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психологтің</a:t>
            </a:r>
            <a:r>
              <a:rPr kumimoji="0" lang="ru-RU" altLang="ru-RU" sz="1600" b="1"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ru-RU" sz="1600" b="1" i="0" u="none" strike="noStrike" cap="none" normalizeH="0" baseline="0" dirty="0" err="1">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оқу</a:t>
            </a:r>
            <a:r>
              <a:rPr kumimoji="0" lang="ru-RU" altLang="ru-RU" sz="1600" b="1"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ru-RU" sz="1600" b="1" i="0" u="none" strike="noStrike" cap="none" normalizeH="0" baseline="0" dirty="0" err="1">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жылына</a:t>
            </a:r>
            <a:r>
              <a:rPr kumimoji="0" lang="ru-RU" altLang="ru-RU" sz="1600" b="1"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ru-RU" sz="1600" b="1" i="0" u="none" strike="noStrike" cap="none" normalizeH="0" baseline="0" dirty="0" err="1">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арналған</a:t>
            </a:r>
            <a:r>
              <a:rPr kumimoji="0" lang="ru-RU" altLang="ru-RU" sz="1600" b="1"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ru-RU" sz="1600" b="1" i="0" u="none" strike="noStrike" cap="none" normalizeH="0" baseline="0" dirty="0" err="1">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жұмыс</a:t>
            </a:r>
            <a:r>
              <a:rPr kumimoji="0" lang="ru-RU" altLang="ru-RU" sz="1600" b="1"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ru-RU" sz="1600" b="1" i="0" u="none" strike="noStrike" cap="none" normalizeH="0" baseline="0" dirty="0" err="1">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жоспары</a:t>
            </a:r>
            <a:endParaRPr kumimoji="0" lang="ru-RU" altLang="ru-RU"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ru-RU" sz="14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ru-RU" sz="1400" b="0" i="0" u="none" strike="noStrike" cap="none" normalizeH="0" baseline="0" dirty="0" err="1">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Мақсаттар</a:t>
            </a:r>
            <a:r>
              <a:rPr kumimoji="0" lang="en-US" altLang="ru-RU" sz="14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kumimoji="0" lang="ru-RU" altLang="ru-RU" sz="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ru-RU" sz="14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Міндеттер:</a:t>
            </a:r>
            <a:endParaRPr kumimoji="0" lang="en-US" altLang="ru-RU" sz="18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graphicFrame>
        <p:nvGraphicFramePr>
          <p:cNvPr id="11" name="Таблица 10">
            <a:extLst>
              <a:ext uri="{FF2B5EF4-FFF2-40B4-BE49-F238E27FC236}">
                <a16:creationId xmlns:a16="http://schemas.microsoft.com/office/drawing/2014/main" id="{DBF344A2-5F9D-FEE3-81F4-62EA218507C3}"/>
              </a:ext>
            </a:extLst>
          </p:cNvPr>
          <p:cNvGraphicFramePr>
            <a:graphicFrameLocks noGrp="1"/>
          </p:cNvGraphicFramePr>
          <p:nvPr>
            <p:extLst>
              <p:ext uri="{D42A27DB-BD31-4B8C-83A1-F6EECF244321}">
                <p14:modId xmlns:p14="http://schemas.microsoft.com/office/powerpoint/2010/main" val="2857965895"/>
              </p:ext>
            </p:extLst>
          </p:nvPr>
        </p:nvGraphicFramePr>
        <p:xfrm>
          <a:off x="1679940" y="4135988"/>
          <a:ext cx="9692909" cy="2290530"/>
        </p:xfrm>
        <a:graphic>
          <a:graphicData uri="http://schemas.openxmlformats.org/drawingml/2006/table">
            <a:tbl>
              <a:tblPr firstRow="1" firstCol="1" bandRow="1">
                <a:tableStyleId>{5C22544A-7EE6-4342-B048-85BDC9FD1C3A}</a:tableStyleId>
              </a:tblPr>
              <a:tblGrid>
                <a:gridCol w="499116">
                  <a:extLst>
                    <a:ext uri="{9D8B030D-6E8A-4147-A177-3AD203B41FA5}">
                      <a16:colId xmlns:a16="http://schemas.microsoft.com/office/drawing/2014/main" val="209775605"/>
                    </a:ext>
                  </a:extLst>
                </a:gridCol>
                <a:gridCol w="1237440">
                  <a:extLst>
                    <a:ext uri="{9D8B030D-6E8A-4147-A177-3AD203B41FA5}">
                      <a16:colId xmlns:a16="http://schemas.microsoft.com/office/drawing/2014/main" val="65972964"/>
                    </a:ext>
                  </a:extLst>
                </a:gridCol>
                <a:gridCol w="1218105">
                  <a:extLst>
                    <a:ext uri="{9D8B030D-6E8A-4147-A177-3AD203B41FA5}">
                      <a16:colId xmlns:a16="http://schemas.microsoft.com/office/drawing/2014/main" val="3435780686"/>
                    </a:ext>
                  </a:extLst>
                </a:gridCol>
                <a:gridCol w="831405">
                  <a:extLst>
                    <a:ext uri="{9D8B030D-6E8A-4147-A177-3AD203B41FA5}">
                      <a16:colId xmlns:a16="http://schemas.microsoft.com/office/drawing/2014/main" val="1884443418"/>
                    </a:ext>
                  </a:extLst>
                </a:gridCol>
                <a:gridCol w="1092428">
                  <a:extLst>
                    <a:ext uri="{9D8B030D-6E8A-4147-A177-3AD203B41FA5}">
                      <a16:colId xmlns:a16="http://schemas.microsoft.com/office/drawing/2014/main" val="3458962274"/>
                    </a:ext>
                  </a:extLst>
                </a:gridCol>
                <a:gridCol w="1121430">
                  <a:extLst>
                    <a:ext uri="{9D8B030D-6E8A-4147-A177-3AD203B41FA5}">
                      <a16:colId xmlns:a16="http://schemas.microsoft.com/office/drawing/2014/main" val="1973073311"/>
                    </a:ext>
                  </a:extLst>
                </a:gridCol>
                <a:gridCol w="1334115">
                  <a:extLst>
                    <a:ext uri="{9D8B030D-6E8A-4147-A177-3AD203B41FA5}">
                      <a16:colId xmlns:a16="http://schemas.microsoft.com/office/drawing/2014/main" val="3342892573"/>
                    </a:ext>
                  </a:extLst>
                </a:gridCol>
                <a:gridCol w="2358870">
                  <a:extLst>
                    <a:ext uri="{9D8B030D-6E8A-4147-A177-3AD203B41FA5}">
                      <a16:colId xmlns:a16="http://schemas.microsoft.com/office/drawing/2014/main" val="2606137886"/>
                    </a:ext>
                  </a:extLst>
                </a:gridCol>
              </a:tblGrid>
              <a:tr h="424342">
                <a:tc>
                  <a:txBody>
                    <a:bodyPr/>
                    <a:lstStyle/>
                    <a:p>
                      <a:pPr marL="12700" algn="just">
                        <a:lnSpc>
                          <a:spcPct val="115000"/>
                        </a:lnSpc>
                        <a:spcAft>
                          <a:spcPts val="100"/>
                        </a:spcAft>
                        <a:buNone/>
                      </a:pPr>
                      <a:r>
                        <a:rPr lang="en-US" sz="1400">
                          <a:effectLst/>
                          <a:latin typeface="Times New Roman" panose="02020603050405020304" pitchFamily="18" charset="0"/>
                          <a:cs typeface="Times New Roman" panose="02020603050405020304" pitchFamily="18" charset="0"/>
                        </a:rPr>
                        <a:t>№п/п</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buNone/>
                      </a:pPr>
                      <a:r>
                        <a:rPr lang="en-US" sz="1400" dirty="0" err="1">
                          <a:effectLst/>
                          <a:latin typeface="Times New Roman" panose="02020603050405020304" pitchFamily="18" charset="0"/>
                          <a:cs typeface="Times New Roman" panose="02020603050405020304" pitchFamily="18" charset="0"/>
                        </a:rPr>
                        <a:t>Мероприятия</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buNone/>
                      </a:pPr>
                      <a:r>
                        <a:rPr lang="en-US" sz="1400" dirty="0" err="1">
                          <a:effectLst/>
                          <a:latin typeface="Times New Roman" panose="02020603050405020304" pitchFamily="18" charset="0"/>
                          <a:cs typeface="Times New Roman" panose="02020603050405020304" pitchFamily="18" charset="0"/>
                        </a:rPr>
                        <a:t>Направление</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деятельности</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buNone/>
                      </a:pPr>
                      <a:r>
                        <a:rPr lang="en-US" sz="1400">
                          <a:effectLst/>
                          <a:latin typeface="Times New Roman" panose="02020603050405020304" pitchFamily="18" charset="0"/>
                          <a:cs typeface="Times New Roman" panose="02020603050405020304" pitchFamily="18" charset="0"/>
                        </a:rPr>
                        <a:t>Целевая группа</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buNone/>
                      </a:pPr>
                      <a:r>
                        <a:rPr lang="en-US" sz="1400">
                          <a:effectLst/>
                          <a:latin typeface="Times New Roman" panose="02020603050405020304" pitchFamily="18" charset="0"/>
                          <a:cs typeface="Times New Roman" panose="02020603050405020304" pitchFamily="18" charset="0"/>
                        </a:rPr>
                        <a:t>Срок исполнения</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buNone/>
                      </a:pPr>
                      <a:r>
                        <a:rPr lang="en-US" sz="1400">
                          <a:effectLst/>
                          <a:latin typeface="Times New Roman" panose="02020603050405020304" pitchFamily="18" charset="0"/>
                          <a:cs typeface="Times New Roman" panose="02020603050405020304" pitchFamily="18" charset="0"/>
                        </a:rPr>
                        <a:t>Форма завершения</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buNone/>
                      </a:pPr>
                      <a:r>
                        <a:rPr lang="en-US" sz="1400">
                          <a:effectLst/>
                          <a:latin typeface="Times New Roman" panose="02020603050405020304" pitchFamily="18" charset="0"/>
                          <a:cs typeface="Times New Roman" panose="02020603050405020304" pitchFamily="18" charset="0"/>
                        </a:rPr>
                        <a:t>Ответственные</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buNone/>
                      </a:pPr>
                      <a:r>
                        <a:rPr lang="en-US" sz="1400" dirty="0" err="1">
                          <a:effectLst/>
                          <a:latin typeface="Times New Roman" panose="02020603050405020304" pitchFamily="18" charset="0"/>
                          <a:cs typeface="Times New Roman" panose="02020603050405020304" pitchFamily="18" charset="0"/>
                        </a:rPr>
                        <a:t>Отметка</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об</a:t>
                      </a:r>
                      <a:r>
                        <a:rPr lang="en-US" sz="1400" dirty="0">
                          <a:effectLst/>
                          <a:latin typeface="Times New Roman" panose="02020603050405020304" pitchFamily="18" charset="0"/>
                          <a:cs typeface="Times New Roman" panose="02020603050405020304" pitchFamily="18" charset="0"/>
                        </a:rPr>
                        <a:t> </a:t>
                      </a:r>
                      <a:r>
                        <a:rPr lang="en-US" sz="1400" dirty="0" err="1">
                          <a:effectLst/>
                          <a:latin typeface="Times New Roman" panose="02020603050405020304" pitchFamily="18" charset="0"/>
                          <a:cs typeface="Times New Roman" panose="02020603050405020304" pitchFamily="18" charset="0"/>
                        </a:rPr>
                        <a:t>исполнении</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346717417"/>
                  </a:ext>
                </a:extLst>
              </a:tr>
              <a:tr h="1555580">
                <a:tc>
                  <a:txBody>
                    <a:bodyPr/>
                    <a:lstStyle/>
                    <a:p>
                      <a:pPr marL="12700" algn="just">
                        <a:lnSpc>
                          <a:spcPct val="115000"/>
                        </a:lnSpc>
                        <a:spcAft>
                          <a:spcPts val="100"/>
                        </a:spcAft>
                        <a:buNone/>
                      </a:pPr>
                      <a:r>
                        <a:rPr lang="en-US" sz="1400">
                          <a:effectLst/>
                          <a:latin typeface="Times New Roman" panose="02020603050405020304" pitchFamily="18" charset="0"/>
                          <a:cs typeface="Times New Roman" panose="02020603050405020304" pitchFamily="18" charset="0"/>
                        </a:rPr>
                        <a:t> </a:t>
                      </a:r>
                      <a:endParaRPr lang="ru-RU" sz="1400">
                        <a:effectLst/>
                        <a:latin typeface="Times New Roman" panose="02020603050405020304" pitchFamily="18" charset="0"/>
                        <a:cs typeface="Times New Roman" panose="02020603050405020304" pitchFamily="18" charset="0"/>
                      </a:endParaRPr>
                    </a:p>
                    <a:p>
                      <a:pPr marL="12700" algn="just">
                        <a:lnSpc>
                          <a:spcPct val="115000"/>
                        </a:lnSpc>
                        <a:spcAft>
                          <a:spcPts val="100"/>
                        </a:spcAft>
                        <a:buNone/>
                      </a:pPr>
                      <a:r>
                        <a:rPr lang="en-US" sz="1400">
                          <a:effectLst/>
                          <a:latin typeface="Times New Roman" panose="02020603050405020304" pitchFamily="18" charset="0"/>
                          <a:cs typeface="Times New Roman" panose="02020603050405020304" pitchFamily="18" charset="0"/>
                        </a:rPr>
                        <a:t> </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buNone/>
                      </a:pPr>
                      <a:r>
                        <a:rPr lang="en-US" sz="1400">
                          <a:effectLst/>
                          <a:latin typeface="Times New Roman" panose="02020603050405020304" pitchFamily="18" charset="0"/>
                          <a:cs typeface="Times New Roman" panose="02020603050405020304" pitchFamily="18" charset="0"/>
                        </a:rPr>
                        <a:t> </a:t>
                      </a:r>
                      <a:endParaRPr lang="ru-RU" sz="1400">
                        <a:effectLst/>
                        <a:latin typeface="Times New Roman" panose="02020603050405020304" pitchFamily="18" charset="0"/>
                        <a:cs typeface="Times New Roman" panose="02020603050405020304" pitchFamily="18" charset="0"/>
                      </a:endParaRPr>
                    </a:p>
                    <a:p>
                      <a:pPr marL="12700" algn="just">
                        <a:lnSpc>
                          <a:spcPct val="115000"/>
                        </a:lnSpc>
                        <a:spcAft>
                          <a:spcPts val="100"/>
                        </a:spcAft>
                        <a:buNone/>
                      </a:pPr>
                      <a:r>
                        <a:rPr lang="en-US" sz="1400">
                          <a:effectLst/>
                          <a:latin typeface="Times New Roman" panose="02020603050405020304" pitchFamily="18" charset="0"/>
                          <a:cs typeface="Times New Roman" panose="02020603050405020304" pitchFamily="18" charset="0"/>
                        </a:rPr>
                        <a:t> </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buNone/>
                      </a:pPr>
                      <a:r>
                        <a:rPr lang="en-US" sz="1400" dirty="0">
                          <a:effectLst/>
                          <a:latin typeface="Times New Roman" panose="02020603050405020304" pitchFamily="18" charset="0"/>
                          <a:cs typeface="Times New Roman" panose="02020603050405020304" pitchFamily="18" charset="0"/>
                        </a:rPr>
                        <a:t> </a:t>
                      </a:r>
                      <a:endParaRPr lang="ru-RU" sz="1400" dirty="0">
                        <a:effectLst/>
                        <a:latin typeface="Times New Roman" panose="02020603050405020304" pitchFamily="18" charset="0"/>
                        <a:cs typeface="Times New Roman" panose="02020603050405020304" pitchFamily="18" charset="0"/>
                      </a:endParaRPr>
                    </a:p>
                    <a:p>
                      <a:pPr marL="12700" algn="just">
                        <a:lnSpc>
                          <a:spcPct val="115000"/>
                        </a:lnSpc>
                        <a:spcAft>
                          <a:spcPts val="100"/>
                        </a:spcAft>
                        <a:buNone/>
                      </a:pPr>
                      <a:r>
                        <a:rPr lang="en-US" sz="1400" dirty="0">
                          <a:effectLst/>
                          <a:latin typeface="Times New Roman" panose="02020603050405020304" pitchFamily="18" charset="0"/>
                          <a:cs typeface="Times New Roman" panose="02020603050405020304" pitchFamily="18" charset="0"/>
                        </a:rPr>
                        <a:t> </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buNone/>
                      </a:pPr>
                      <a:r>
                        <a:rPr lang="en-US" sz="1400" dirty="0">
                          <a:effectLst/>
                          <a:latin typeface="Times New Roman" panose="02020603050405020304" pitchFamily="18" charset="0"/>
                          <a:cs typeface="Times New Roman" panose="02020603050405020304" pitchFamily="18" charset="0"/>
                        </a:rPr>
                        <a:t> </a:t>
                      </a:r>
                      <a:endParaRPr lang="ru-RU" sz="1400" dirty="0">
                        <a:effectLst/>
                        <a:latin typeface="Times New Roman" panose="02020603050405020304" pitchFamily="18" charset="0"/>
                        <a:cs typeface="Times New Roman" panose="02020603050405020304" pitchFamily="18" charset="0"/>
                      </a:endParaRPr>
                    </a:p>
                    <a:p>
                      <a:pPr marL="12700" algn="just">
                        <a:lnSpc>
                          <a:spcPct val="115000"/>
                        </a:lnSpc>
                        <a:spcAft>
                          <a:spcPts val="100"/>
                        </a:spcAft>
                        <a:buNone/>
                      </a:pPr>
                      <a:r>
                        <a:rPr lang="en-US" sz="1400" dirty="0">
                          <a:effectLst/>
                          <a:latin typeface="Times New Roman" panose="02020603050405020304" pitchFamily="18" charset="0"/>
                          <a:cs typeface="Times New Roman" panose="02020603050405020304" pitchFamily="18" charset="0"/>
                        </a:rPr>
                        <a:t> </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buNone/>
                      </a:pPr>
                      <a:r>
                        <a:rPr lang="en-US" sz="1400" dirty="0">
                          <a:effectLst/>
                          <a:latin typeface="Times New Roman" panose="02020603050405020304" pitchFamily="18" charset="0"/>
                          <a:cs typeface="Times New Roman" panose="02020603050405020304" pitchFamily="18" charset="0"/>
                        </a:rPr>
                        <a:t> </a:t>
                      </a:r>
                      <a:endParaRPr lang="ru-RU" sz="1400" dirty="0">
                        <a:effectLst/>
                        <a:latin typeface="Times New Roman" panose="02020603050405020304" pitchFamily="18" charset="0"/>
                        <a:cs typeface="Times New Roman" panose="02020603050405020304" pitchFamily="18" charset="0"/>
                      </a:endParaRPr>
                    </a:p>
                    <a:p>
                      <a:pPr marL="12700" algn="just">
                        <a:lnSpc>
                          <a:spcPct val="115000"/>
                        </a:lnSpc>
                        <a:spcAft>
                          <a:spcPts val="100"/>
                        </a:spcAft>
                        <a:buNone/>
                      </a:pPr>
                      <a:r>
                        <a:rPr lang="en-US" sz="1400" dirty="0">
                          <a:effectLst/>
                          <a:latin typeface="Times New Roman" panose="02020603050405020304" pitchFamily="18" charset="0"/>
                          <a:cs typeface="Times New Roman" panose="02020603050405020304" pitchFamily="18" charset="0"/>
                        </a:rPr>
                        <a:t> </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buNone/>
                      </a:pPr>
                      <a:r>
                        <a:rPr lang="ru-RU" sz="1200" dirty="0">
                          <a:effectLst/>
                          <a:latin typeface="Times New Roman" panose="02020603050405020304" pitchFamily="18" charset="0"/>
                          <a:cs typeface="Times New Roman" panose="02020603050405020304" pitchFamily="18" charset="0"/>
                        </a:rPr>
                        <a:t>Протокол, анализ, справка</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buNone/>
                      </a:pPr>
                      <a:r>
                        <a:rPr lang="en-US" sz="1200" dirty="0">
                          <a:effectLst/>
                          <a:latin typeface="Times New Roman" panose="02020603050405020304" pitchFamily="18" charset="0"/>
                          <a:cs typeface="Times New Roman" panose="02020603050405020304" pitchFamily="18" charset="0"/>
                        </a:rPr>
                        <a:t> </a:t>
                      </a:r>
                      <a:endParaRPr lang="ru-RU" sz="1200" dirty="0">
                        <a:effectLst/>
                        <a:latin typeface="Times New Roman" panose="02020603050405020304" pitchFamily="18" charset="0"/>
                        <a:cs typeface="Times New Roman" panose="02020603050405020304" pitchFamily="18" charset="0"/>
                      </a:endParaRPr>
                    </a:p>
                    <a:p>
                      <a:pPr marL="12700" algn="just">
                        <a:lnSpc>
                          <a:spcPct val="115000"/>
                        </a:lnSpc>
                        <a:spcAft>
                          <a:spcPts val="100"/>
                        </a:spcAft>
                        <a:buNone/>
                      </a:pPr>
                      <a:r>
                        <a:rPr lang="en-US" sz="1200" dirty="0">
                          <a:effectLst/>
                          <a:latin typeface="Times New Roman" panose="02020603050405020304" pitchFamily="18" charset="0"/>
                          <a:cs typeface="Times New Roman" panose="02020603050405020304" pitchFamily="18" charset="0"/>
                        </a:rPr>
                        <a:t> </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buNone/>
                      </a:pPr>
                      <a:r>
                        <a:rPr lang="ru-RU" sz="1200" dirty="0">
                          <a:effectLst/>
                          <a:latin typeface="Times New Roman" panose="02020603050405020304" pitchFamily="18" charset="0"/>
                          <a:cs typeface="Times New Roman" panose="02020603050405020304" pitchFamily="18" charset="0"/>
                        </a:rPr>
                        <a:t>Например:</a:t>
                      </a:r>
                    </a:p>
                    <a:p>
                      <a:pPr marL="12700">
                        <a:lnSpc>
                          <a:spcPct val="115000"/>
                        </a:lnSpc>
                        <a:spcAft>
                          <a:spcPts val="100"/>
                        </a:spcAft>
                        <a:buNone/>
                      </a:pPr>
                      <a:r>
                        <a:rPr lang="ru-RU" sz="1200" dirty="0">
                          <a:effectLst/>
                          <a:latin typeface="Times New Roman" panose="02020603050405020304" pitchFamily="18" charset="0"/>
                          <a:cs typeface="Times New Roman" panose="02020603050405020304" pitchFamily="18" charset="0"/>
                        </a:rPr>
                        <a:t>Отметка  в журнале консультаций. Отметка в протоколе, анализе или в справке (в зависимости от формы завершения). В отчёте  педагога-психолога в полугодовом, годовом плане.  </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426211706"/>
                  </a:ext>
                </a:extLst>
              </a:tr>
              <a:tr h="0">
                <a:tc gridSpan="8">
                  <a:txBody>
                    <a:bodyPr/>
                    <a:lstStyle/>
                    <a:p>
                      <a:pPr marL="12700" algn="just">
                        <a:lnSpc>
                          <a:spcPct val="115000"/>
                        </a:lnSpc>
                        <a:spcAft>
                          <a:spcPts val="100"/>
                        </a:spcAft>
                        <a:buNone/>
                      </a:pPr>
                      <a:r>
                        <a:rPr lang="ru-RU" sz="1400" dirty="0">
                          <a:effectLst/>
                          <a:latin typeface="Times New Roman" panose="02020603050405020304" pitchFamily="18" charset="0"/>
                          <a:cs typeface="Times New Roman" panose="02020603050405020304" pitchFamily="18" charset="0"/>
                        </a:rPr>
                        <a:t>Аналитические отчеты о деятельности психологической службы за полугодие и год</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451426469"/>
                  </a:ext>
                </a:extLst>
              </a:tr>
            </a:tbl>
          </a:graphicData>
        </a:graphic>
      </p:graphicFrame>
      <p:sp>
        <p:nvSpPr>
          <p:cNvPr id="12" name="Rectangle 4">
            <a:extLst>
              <a:ext uri="{FF2B5EF4-FFF2-40B4-BE49-F238E27FC236}">
                <a16:creationId xmlns:a16="http://schemas.microsoft.com/office/drawing/2014/main" id="{843FB6AE-0C22-DEC1-F3EB-2D5DD38F8314}"/>
              </a:ext>
            </a:extLst>
          </p:cNvPr>
          <p:cNvSpPr>
            <a:spLocks noChangeArrowheads="1"/>
          </p:cNvSpPr>
          <p:nvPr/>
        </p:nvSpPr>
        <p:spPr bwMode="auto">
          <a:xfrm>
            <a:off x="1594217" y="2798059"/>
            <a:ext cx="7941509" cy="12618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FontTx/>
              <a:buNone/>
              <a:tabLst/>
            </a:pPr>
            <a:endParaRPr kumimoji="0" lang="ru-RU" altLang="ru-RU" sz="1600" b="1"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0" defTabSz="914400" rtl="0" eaLnBrk="0" fontAlgn="base" latinLnBrk="0" hangingPunct="0">
              <a:lnSpc>
                <a:spcPct val="100000"/>
              </a:lnSpc>
              <a:spcBef>
                <a:spcPct val="0"/>
              </a:spcBef>
              <a:spcAft>
                <a:spcPct val="0"/>
              </a:spcAft>
              <a:buClrTx/>
              <a:buSzTx/>
              <a:buFontTx/>
              <a:buNone/>
              <a:tabLst/>
            </a:pPr>
            <a:endParaRPr kumimoji="0" lang="ru-RU" altLang="ru-RU" sz="1600" b="1"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ru-RU" altLang="ru-RU" sz="1600" b="1"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План работы педагога-психолога на учебный год</a:t>
            </a:r>
            <a:endParaRPr kumimoji="0" lang="ru-RU" altLang="ru-RU"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ru-RU" sz="14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ru-RU" sz="1400" b="0" i="0" u="none" strike="noStrike" cap="none" normalizeH="0" baseline="0" dirty="0" err="1">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Цели</a:t>
            </a:r>
            <a:r>
              <a:rPr kumimoji="0" lang="ru-RU" altLang="ru-RU" sz="14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kumimoji="0" lang="ru-RU" altLang="ru-RU"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altLang="ru-RU" sz="14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ru-RU" sz="1400" b="0" i="0" u="none" strike="noStrike" cap="none" normalizeH="0" baseline="0" dirty="0" err="1">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Задачи</a:t>
            </a:r>
            <a:r>
              <a:rPr kumimoji="0" lang="ru-RU" altLang="ru-RU" sz="14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kumimoji="0" lang="en-US" altLang="ru-RU"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graphicFrame>
        <p:nvGraphicFramePr>
          <p:cNvPr id="2" name="Таблица 1">
            <a:extLst>
              <a:ext uri="{FF2B5EF4-FFF2-40B4-BE49-F238E27FC236}">
                <a16:creationId xmlns:a16="http://schemas.microsoft.com/office/drawing/2014/main" id="{EA673664-541B-18E1-DA94-EB18CF321E42}"/>
              </a:ext>
            </a:extLst>
          </p:cNvPr>
          <p:cNvGraphicFramePr>
            <a:graphicFrameLocks noGrp="1"/>
          </p:cNvGraphicFramePr>
          <p:nvPr>
            <p:extLst>
              <p:ext uri="{D42A27DB-BD31-4B8C-83A1-F6EECF244321}">
                <p14:modId xmlns:p14="http://schemas.microsoft.com/office/powerpoint/2010/main" val="2487126537"/>
              </p:ext>
            </p:extLst>
          </p:nvPr>
        </p:nvGraphicFramePr>
        <p:xfrm>
          <a:off x="1679941" y="1071433"/>
          <a:ext cx="9692907" cy="2059435"/>
        </p:xfrm>
        <a:graphic>
          <a:graphicData uri="http://schemas.openxmlformats.org/drawingml/2006/table">
            <a:tbl>
              <a:tblPr firstRow="1" firstCol="1" bandRow="1">
                <a:tableStyleId>{5C22544A-7EE6-4342-B048-85BDC9FD1C3A}</a:tableStyleId>
              </a:tblPr>
              <a:tblGrid>
                <a:gridCol w="557121">
                  <a:extLst>
                    <a:ext uri="{9D8B030D-6E8A-4147-A177-3AD203B41FA5}">
                      <a16:colId xmlns:a16="http://schemas.microsoft.com/office/drawing/2014/main" val="209775605"/>
                    </a:ext>
                  </a:extLst>
                </a:gridCol>
                <a:gridCol w="1082760">
                  <a:extLst>
                    <a:ext uri="{9D8B030D-6E8A-4147-A177-3AD203B41FA5}">
                      <a16:colId xmlns:a16="http://schemas.microsoft.com/office/drawing/2014/main" val="65972964"/>
                    </a:ext>
                  </a:extLst>
                </a:gridCol>
                <a:gridCol w="1111762">
                  <a:extLst>
                    <a:ext uri="{9D8B030D-6E8A-4147-A177-3AD203B41FA5}">
                      <a16:colId xmlns:a16="http://schemas.microsoft.com/office/drawing/2014/main" val="3435780686"/>
                    </a:ext>
                  </a:extLst>
                </a:gridCol>
                <a:gridCol w="986085">
                  <a:extLst>
                    <a:ext uri="{9D8B030D-6E8A-4147-A177-3AD203B41FA5}">
                      <a16:colId xmlns:a16="http://schemas.microsoft.com/office/drawing/2014/main" val="1884443418"/>
                    </a:ext>
                  </a:extLst>
                </a:gridCol>
                <a:gridCol w="947415">
                  <a:extLst>
                    <a:ext uri="{9D8B030D-6E8A-4147-A177-3AD203B41FA5}">
                      <a16:colId xmlns:a16="http://schemas.microsoft.com/office/drawing/2014/main" val="3458962274"/>
                    </a:ext>
                  </a:extLst>
                </a:gridCol>
                <a:gridCol w="995752">
                  <a:extLst>
                    <a:ext uri="{9D8B030D-6E8A-4147-A177-3AD203B41FA5}">
                      <a16:colId xmlns:a16="http://schemas.microsoft.com/office/drawing/2014/main" val="1973073311"/>
                    </a:ext>
                  </a:extLst>
                </a:gridCol>
                <a:gridCol w="1160100">
                  <a:extLst>
                    <a:ext uri="{9D8B030D-6E8A-4147-A177-3AD203B41FA5}">
                      <a16:colId xmlns:a16="http://schemas.microsoft.com/office/drawing/2014/main" val="3342892573"/>
                    </a:ext>
                  </a:extLst>
                </a:gridCol>
                <a:gridCol w="2851912">
                  <a:extLst>
                    <a:ext uri="{9D8B030D-6E8A-4147-A177-3AD203B41FA5}">
                      <a16:colId xmlns:a16="http://schemas.microsoft.com/office/drawing/2014/main" val="2606137886"/>
                    </a:ext>
                  </a:extLst>
                </a:gridCol>
              </a:tblGrid>
              <a:tr h="424342">
                <a:tc>
                  <a:txBody>
                    <a:bodyPr/>
                    <a:lstStyle/>
                    <a:p>
                      <a:pPr marL="12700" algn="just">
                        <a:lnSpc>
                          <a:spcPct val="115000"/>
                        </a:lnSpc>
                        <a:spcAft>
                          <a:spcPts val="100"/>
                        </a:spcAft>
                        <a:buNone/>
                      </a:pPr>
                      <a:r>
                        <a:rPr lang="ru-RU" sz="1400" dirty="0">
                          <a:effectLst/>
                          <a:latin typeface="Times New Roman" panose="02020603050405020304" pitchFamily="18" charset="0"/>
                          <a:cs typeface="Times New Roman" panose="02020603050405020304" pitchFamily="18" charset="0"/>
                        </a:rPr>
                        <a:t>р/с</a:t>
                      </a:r>
                      <a:r>
                        <a:rPr lang="en-US" sz="1400" dirty="0">
                          <a:effectLst/>
                          <a:latin typeface="Times New Roman" panose="02020603050405020304" pitchFamily="18" charset="0"/>
                          <a:cs typeface="Times New Roman" panose="02020603050405020304" pitchFamily="18" charset="0"/>
                        </a:rPr>
                        <a:t>№</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buNone/>
                      </a:pPr>
                      <a:r>
                        <a:rPr lang="kk-KZ" sz="1400" dirty="0">
                          <a:effectLst/>
                          <a:latin typeface="Times New Roman" panose="02020603050405020304" pitchFamily="18" charset="0"/>
                          <a:cs typeface="Times New Roman" panose="02020603050405020304" pitchFamily="18" charset="0"/>
                        </a:rPr>
                        <a:t>Іс-шаралар</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buNone/>
                      </a:pPr>
                      <a:r>
                        <a:rPr lang="kk-KZ" sz="1400" dirty="0">
                          <a:effectLst/>
                          <a:latin typeface="Times New Roman" panose="02020603050405020304" pitchFamily="18" charset="0"/>
                          <a:cs typeface="Times New Roman" panose="02020603050405020304" pitchFamily="18" charset="0"/>
                        </a:rPr>
                        <a:t>Жұмыстың бағыттары</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buNone/>
                      </a:pPr>
                      <a:r>
                        <a:rPr lang="kk-KZ" sz="1400" dirty="0">
                          <a:effectLst/>
                          <a:latin typeface="Times New Roman" panose="02020603050405020304" pitchFamily="18" charset="0"/>
                          <a:cs typeface="Times New Roman" panose="02020603050405020304" pitchFamily="18" charset="0"/>
                        </a:rPr>
                        <a:t>Нысаналы топ</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buNone/>
                      </a:pPr>
                      <a:r>
                        <a:rPr lang="kk-KZ" sz="1400" dirty="0">
                          <a:effectLst/>
                          <a:latin typeface="Times New Roman" panose="02020603050405020304" pitchFamily="18" charset="0"/>
                          <a:cs typeface="Times New Roman" panose="02020603050405020304" pitchFamily="18" charset="0"/>
                        </a:rPr>
                        <a:t>Орындау мерзімі</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buNone/>
                      </a:pPr>
                      <a:r>
                        <a:rPr lang="kk-KZ" sz="1400" dirty="0">
                          <a:effectLst/>
                          <a:latin typeface="Times New Roman" panose="02020603050405020304" pitchFamily="18" charset="0"/>
                          <a:cs typeface="Times New Roman" panose="02020603050405020304" pitchFamily="18" charset="0"/>
                        </a:rPr>
                        <a:t>Орындалу нысаны</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buNone/>
                      </a:pPr>
                      <a:r>
                        <a:rPr lang="kk-KZ" sz="1400" dirty="0">
                          <a:effectLst/>
                          <a:latin typeface="Times New Roman" panose="02020603050405020304" pitchFamily="18" charset="0"/>
                          <a:cs typeface="Times New Roman" panose="02020603050405020304" pitchFamily="18" charset="0"/>
                        </a:rPr>
                        <a:t>Жауаптылар</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buNone/>
                      </a:pPr>
                      <a:r>
                        <a:rPr lang="kk-KZ" sz="1400" dirty="0">
                          <a:effectLst/>
                          <a:latin typeface="Times New Roman" panose="02020603050405020304" pitchFamily="18" charset="0"/>
                          <a:cs typeface="Times New Roman" panose="02020603050405020304" pitchFamily="18" charset="0"/>
                        </a:rPr>
                        <a:t>Орындалуы туралы белгі</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346717417"/>
                  </a:ext>
                </a:extLst>
              </a:tr>
              <a:tr h="1324485">
                <a:tc>
                  <a:txBody>
                    <a:bodyPr/>
                    <a:lstStyle/>
                    <a:p>
                      <a:pPr marL="12700" algn="just">
                        <a:lnSpc>
                          <a:spcPct val="115000"/>
                        </a:lnSpc>
                        <a:spcAft>
                          <a:spcPts val="100"/>
                        </a:spcAft>
                        <a:buNone/>
                      </a:pPr>
                      <a:r>
                        <a:rPr lang="en-US" sz="1400">
                          <a:effectLst/>
                          <a:latin typeface="Times New Roman" panose="02020603050405020304" pitchFamily="18" charset="0"/>
                          <a:cs typeface="Times New Roman" panose="02020603050405020304" pitchFamily="18" charset="0"/>
                        </a:rPr>
                        <a:t> </a:t>
                      </a:r>
                      <a:endParaRPr lang="ru-RU" sz="1400">
                        <a:effectLst/>
                        <a:latin typeface="Times New Roman" panose="02020603050405020304" pitchFamily="18" charset="0"/>
                        <a:cs typeface="Times New Roman" panose="02020603050405020304" pitchFamily="18" charset="0"/>
                      </a:endParaRPr>
                    </a:p>
                    <a:p>
                      <a:pPr marL="12700" algn="just">
                        <a:lnSpc>
                          <a:spcPct val="115000"/>
                        </a:lnSpc>
                        <a:spcAft>
                          <a:spcPts val="100"/>
                        </a:spcAft>
                        <a:buNone/>
                      </a:pPr>
                      <a:r>
                        <a:rPr lang="en-US" sz="1400">
                          <a:effectLst/>
                          <a:latin typeface="Times New Roman" panose="02020603050405020304" pitchFamily="18" charset="0"/>
                          <a:cs typeface="Times New Roman" panose="02020603050405020304" pitchFamily="18" charset="0"/>
                        </a:rPr>
                        <a:t> </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buNone/>
                      </a:pPr>
                      <a:r>
                        <a:rPr lang="en-US" sz="1400">
                          <a:effectLst/>
                          <a:latin typeface="Times New Roman" panose="02020603050405020304" pitchFamily="18" charset="0"/>
                          <a:cs typeface="Times New Roman" panose="02020603050405020304" pitchFamily="18" charset="0"/>
                        </a:rPr>
                        <a:t> </a:t>
                      </a:r>
                      <a:endParaRPr lang="ru-RU" sz="1400">
                        <a:effectLst/>
                        <a:latin typeface="Times New Roman" panose="02020603050405020304" pitchFamily="18" charset="0"/>
                        <a:cs typeface="Times New Roman" panose="02020603050405020304" pitchFamily="18" charset="0"/>
                      </a:endParaRPr>
                    </a:p>
                    <a:p>
                      <a:pPr marL="12700" algn="just">
                        <a:lnSpc>
                          <a:spcPct val="115000"/>
                        </a:lnSpc>
                        <a:spcAft>
                          <a:spcPts val="100"/>
                        </a:spcAft>
                        <a:buNone/>
                      </a:pPr>
                      <a:r>
                        <a:rPr lang="en-US" sz="1400">
                          <a:effectLst/>
                          <a:latin typeface="Times New Roman" panose="02020603050405020304" pitchFamily="18" charset="0"/>
                          <a:cs typeface="Times New Roman" panose="02020603050405020304" pitchFamily="18" charset="0"/>
                        </a:rPr>
                        <a:t> </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buNone/>
                      </a:pPr>
                      <a:r>
                        <a:rPr lang="en-US" sz="1400" dirty="0">
                          <a:effectLst/>
                          <a:latin typeface="Times New Roman" panose="02020603050405020304" pitchFamily="18" charset="0"/>
                          <a:cs typeface="Times New Roman" panose="02020603050405020304" pitchFamily="18" charset="0"/>
                        </a:rPr>
                        <a:t> </a:t>
                      </a:r>
                      <a:endParaRPr lang="ru-RU" sz="1400" dirty="0">
                        <a:effectLst/>
                        <a:latin typeface="Times New Roman" panose="02020603050405020304" pitchFamily="18" charset="0"/>
                        <a:cs typeface="Times New Roman" panose="02020603050405020304" pitchFamily="18" charset="0"/>
                      </a:endParaRPr>
                    </a:p>
                    <a:p>
                      <a:pPr marL="12700" algn="just">
                        <a:lnSpc>
                          <a:spcPct val="115000"/>
                        </a:lnSpc>
                        <a:spcAft>
                          <a:spcPts val="100"/>
                        </a:spcAft>
                        <a:buNone/>
                      </a:pPr>
                      <a:r>
                        <a:rPr lang="en-US" sz="1400" dirty="0">
                          <a:effectLst/>
                          <a:latin typeface="Times New Roman" panose="02020603050405020304" pitchFamily="18" charset="0"/>
                          <a:cs typeface="Times New Roman" panose="02020603050405020304" pitchFamily="18" charset="0"/>
                        </a:rPr>
                        <a:t> </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buNone/>
                      </a:pPr>
                      <a:r>
                        <a:rPr lang="en-US" sz="1400" dirty="0">
                          <a:effectLst/>
                          <a:latin typeface="Times New Roman" panose="02020603050405020304" pitchFamily="18" charset="0"/>
                          <a:cs typeface="Times New Roman" panose="02020603050405020304" pitchFamily="18" charset="0"/>
                        </a:rPr>
                        <a:t> </a:t>
                      </a:r>
                      <a:endParaRPr lang="ru-RU" sz="1400" dirty="0">
                        <a:effectLst/>
                        <a:latin typeface="Times New Roman" panose="02020603050405020304" pitchFamily="18" charset="0"/>
                        <a:cs typeface="Times New Roman" panose="02020603050405020304" pitchFamily="18" charset="0"/>
                      </a:endParaRPr>
                    </a:p>
                    <a:p>
                      <a:pPr marL="12700" algn="just">
                        <a:lnSpc>
                          <a:spcPct val="115000"/>
                        </a:lnSpc>
                        <a:spcAft>
                          <a:spcPts val="100"/>
                        </a:spcAft>
                        <a:buNone/>
                      </a:pPr>
                      <a:r>
                        <a:rPr lang="en-US" sz="1400" dirty="0">
                          <a:effectLst/>
                          <a:latin typeface="Times New Roman" panose="02020603050405020304" pitchFamily="18" charset="0"/>
                          <a:cs typeface="Times New Roman" panose="02020603050405020304" pitchFamily="18" charset="0"/>
                        </a:rPr>
                        <a:t> </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buNone/>
                      </a:pPr>
                      <a:r>
                        <a:rPr lang="en-US" sz="1400" dirty="0">
                          <a:effectLst/>
                          <a:latin typeface="Times New Roman" panose="02020603050405020304" pitchFamily="18" charset="0"/>
                          <a:cs typeface="Times New Roman" panose="02020603050405020304" pitchFamily="18" charset="0"/>
                        </a:rPr>
                        <a:t> </a:t>
                      </a:r>
                      <a:endParaRPr lang="ru-RU" sz="1400" dirty="0">
                        <a:effectLst/>
                        <a:latin typeface="Times New Roman" panose="02020603050405020304" pitchFamily="18" charset="0"/>
                        <a:cs typeface="Times New Roman" panose="02020603050405020304" pitchFamily="18" charset="0"/>
                      </a:endParaRPr>
                    </a:p>
                    <a:p>
                      <a:pPr marL="12700" algn="just">
                        <a:lnSpc>
                          <a:spcPct val="115000"/>
                        </a:lnSpc>
                        <a:spcAft>
                          <a:spcPts val="100"/>
                        </a:spcAft>
                        <a:buNone/>
                      </a:pPr>
                      <a:r>
                        <a:rPr lang="en-US" sz="1400" dirty="0">
                          <a:effectLst/>
                          <a:latin typeface="Times New Roman" panose="02020603050405020304" pitchFamily="18" charset="0"/>
                          <a:cs typeface="Times New Roman" panose="02020603050405020304" pitchFamily="18" charset="0"/>
                        </a:rPr>
                        <a:t> </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buNone/>
                      </a:pPr>
                      <a:r>
                        <a:rPr lang="ru-RU" sz="1200" dirty="0" err="1">
                          <a:effectLst/>
                          <a:latin typeface="Times New Roman" panose="02020603050405020304" pitchFamily="18" charset="0"/>
                          <a:cs typeface="Times New Roman" panose="02020603050405020304" pitchFamily="18" charset="0"/>
                        </a:rPr>
                        <a:t>Хаттама</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талдау</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анықтама</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buNone/>
                      </a:pPr>
                      <a:r>
                        <a:rPr lang="en-US" sz="1200" dirty="0">
                          <a:effectLst/>
                          <a:latin typeface="Times New Roman" panose="02020603050405020304" pitchFamily="18" charset="0"/>
                          <a:cs typeface="Times New Roman" panose="02020603050405020304" pitchFamily="18" charset="0"/>
                        </a:rPr>
                        <a:t> </a:t>
                      </a:r>
                      <a:endParaRPr lang="ru-RU" sz="1200" dirty="0">
                        <a:effectLst/>
                        <a:latin typeface="Times New Roman" panose="02020603050405020304" pitchFamily="18" charset="0"/>
                        <a:cs typeface="Times New Roman" panose="02020603050405020304" pitchFamily="18" charset="0"/>
                      </a:endParaRPr>
                    </a:p>
                    <a:p>
                      <a:pPr marL="12700" algn="just">
                        <a:lnSpc>
                          <a:spcPct val="115000"/>
                        </a:lnSpc>
                        <a:spcAft>
                          <a:spcPts val="100"/>
                        </a:spcAft>
                        <a:buNone/>
                      </a:pPr>
                      <a:r>
                        <a:rPr lang="en-US" sz="1200" dirty="0">
                          <a:effectLst/>
                          <a:latin typeface="Times New Roman" panose="02020603050405020304" pitchFamily="18" charset="0"/>
                          <a:cs typeface="Times New Roman" panose="02020603050405020304" pitchFamily="18" charset="0"/>
                        </a:rPr>
                        <a:t> </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buNone/>
                      </a:pPr>
                      <a:r>
                        <a:rPr lang="ru-RU" sz="1200" dirty="0" err="1">
                          <a:effectLst/>
                          <a:latin typeface="Times New Roman" panose="02020603050405020304" pitchFamily="18" charset="0"/>
                          <a:cs typeface="Times New Roman" panose="02020603050405020304" pitchFamily="18" charset="0"/>
                        </a:rPr>
                        <a:t>Мысалы</a:t>
                      </a:r>
                      <a:r>
                        <a:rPr lang="ru-RU" sz="1200" dirty="0">
                          <a:effectLst/>
                          <a:latin typeface="Times New Roman" panose="02020603050405020304" pitchFamily="18" charset="0"/>
                          <a:cs typeface="Times New Roman" panose="02020603050405020304" pitchFamily="18" charset="0"/>
                        </a:rPr>
                        <a:t>:</a:t>
                      </a:r>
                    </a:p>
                    <a:p>
                      <a:pPr marL="12700" algn="just">
                        <a:lnSpc>
                          <a:spcPct val="115000"/>
                        </a:lnSpc>
                        <a:spcAft>
                          <a:spcPts val="100"/>
                        </a:spcAft>
                        <a:buNone/>
                      </a:pPr>
                      <a:r>
                        <a:rPr lang="ru-RU" sz="1200" dirty="0" err="1">
                          <a:effectLst/>
                          <a:latin typeface="Times New Roman" panose="02020603050405020304" pitchFamily="18" charset="0"/>
                          <a:cs typeface="Times New Roman" panose="02020603050405020304" pitchFamily="18" charset="0"/>
                        </a:rPr>
                        <a:t>Кеңес</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журналында</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белгі</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Хаттамадағы</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талдаудағы</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немесе</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анықтамадағы</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белгі</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аяқталу</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нысанына</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байланысты</a:t>
                      </a:r>
                      <a:r>
                        <a:rPr lang="ru-RU" sz="1200" dirty="0">
                          <a:effectLst/>
                          <a:latin typeface="Times New Roman" panose="02020603050405020304" pitchFamily="18" charset="0"/>
                          <a:cs typeface="Times New Roman" panose="02020603050405020304" pitchFamily="18" charset="0"/>
                        </a:rPr>
                        <a:t>). Педагог-</a:t>
                      </a:r>
                      <a:r>
                        <a:rPr lang="ru-RU" sz="1200" dirty="0" err="1">
                          <a:effectLst/>
                          <a:latin typeface="Times New Roman" panose="02020603050405020304" pitchFamily="18" charset="0"/>
                          <a:cs typeface="Times New Roman" panose="02020603050405020304" pitchFamily="18" charset="0"/>
                        </a:rPr>
                        <a:t>психологтың</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есебінде</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жартыжылдық</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жылдық</a:t>
                      </a:r>
                      <a:r>
                        <a:rPr lang="ru-RU" sz="1200" dirty="0">
                          <a:effectLst/>
                          <a:latin typeface="Times New Roman" panose="02020603050405020304" pitchFamily="18" charset="0"/>
                          <a:cs typeface="Times New Roman" panose="02020603050405020304" pitchFamily="18" charset="0"/>
                        </a:rPr>
                        <a:t> </a:t>
                      </a:r>
                      <a:r>
                        <a:rPr lang="ru-RU" sz="1200" dirty="0" err="1">
                          <a:effectLst/>
                          <a:latin typeface="Times New Roman" panose="02020603050405020304" pitchFamily="18" charset="0"/>
                          <a:cs typeface="Times New Roman" panose="02020603050405020304" pitchFamily="18" charset="0"/>
                        </a:rPr>
                        <a:t>жоспарда</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3426211706"/>
                  </a:ext>
                </a:extLst>
              </a:tr>
              <a:tr h="0">
                <a:tc gridSpan="8">
                  <a:txBody>
                    <a:bodyPr/>
                    <a:lstStyle/>
                    <a:p>
                      <a:pPr marL="12700" algn="just">
                        <a:lnSpc>
                          <a:spcPct val="115000"/>
                        </a:lnSpc>
                        <a:spcAft>
                          <a:spcPts val="100"/>
                        </a:spcAft>
                        <a:buNone/>
                      </a:pPr>
                      <a:r>
                        <a:rPr lang="ru-RU" sz="1400" dirty="0">
                          <a:effectLst/>
                          <a:latin typeface="Times New Roman" panose="02020603050405020304" pitchFamily="18" charset="0"/>
                          <a:cs typeface="Times New Roman" panose="02020603050405020304" pitchFamily="18" charset="0"/>
                        </a:rPr>
                        <a:t>Психологиялық қызметтің </a:t>
                      </a:r>
                      <a:r>
                        <a:rPr lang="ru-RU" sz="1400" dirty="0" err="1">
                          <a:effectLst/>
                          <a:latin typeface="Times New Roman" panose="02020603050405020304" pitchFamily="18" charset="0"/>
                          <a:cs typeface="Times New Roman" panose="02020603050405020304" pitchFamily="18" charset="0"/>
                        </a:rPr>
                        <a:t>жартыжылдық</a:t>
                      </a:r>
                      <a:r>
                        <a:rPr lang="ru-RU" sz="1400" dirty="0">
                          <a:effectLst/>
                          <a:latin typeface="Times New Roman" panose="02020603050405020304" pitchFamily="18" charset="0"/>
                          <a:cs typeface="Times New Roman" panose="02020603050405020304" pitchFamily="18" charset="0"/>
                        </a:rPr>
                        <a:t> және </a:t>
                      </a:r>
                      <a:r>
                        <a:rPr lang="ru-RU" sz="1400" dirty="0" err="1">
                          <a:effectLst/>
                          <a:latin typeface="Times New Roman" panose="02020603050405020304" pitchFamily="18" charset="0"/>
                          <a:cs typeface="Times New Roman" panose="02020603050405020304" pitchFamily="18" charset="0"/>
                        </a:rPr>
                        <a:t>жылдық</a:t>
                      </a:r>
                      <a:r>
                        <a:rPr lang="ru-RU" sz="1400" dirty="0">
                          <a:effectLst/>
                          <a:latin typeface="Times New Roman" panose="02020603050405020304" pitchFamily="18" charset="0"/>
                          <a:cs typeface="Times New Roman" panose="02020603050405020304" pitchFamily="18" charset="0"/>
                        </a:rPr>
                        <a:t> </a:t>
                      </a:r>
                      <a:r>
                        <a:rPr lang="ru-RU" sz="1400" dirty="0" err="1">
                          <a:effectLst/>
                          <a:latin typeface="Times New Roman" panose="02020603050405020304" pitchFamily="18" charset="0"/>
                          <a:cs typeface="Times New Roman" panose="02020603050405020304" pitchFamily="18" charset="0"/>
                        </a:rPr>
                        <a:t>қызметі</a:t>
                      </a:r>
                      <a:r>
                        <a:rPr lang="ru-RU" sz="1400" dirty="0">
                          <a:effectLst/>
                          <a:latin typeface="Times New Roman" panose="02020603050405020304" pitchFamily="18" charset="0"/>
                          <a:cs typeface="Times New Roman" panose="02020603050405020304" pitchFamily="18" charset="0"/>
                        </a:rPr>
                        <a:t> </a:t>
                      </a:r>
                      <a:r>
                        <a:rPr lang="ru-RU" sz="1400" dirty="0" err="1">
                          <a:effectLst/>
                          <a:latin typeface="Times New Roman" panose="02020603050405020304" pitchFamily="18" charset="0"/>
                          <a:cs typeface="Times New Roman" panose="02020603050405020304" pitchFamily="18" charset="0"/>
                        </a:rPr>
                        <a:t>туралы</a:t>
                      </a:r>
                      <a:r>
                        <a:rPr lang="ru-RU" sz="1400" dirty="0">
                          <a:effectLst/>
                          <a:latin typeface="Times New Roman" panose="02020603050405020304" pitchFamily="18" charset="0"/>
                          <a:cs typeface="Times New Roman" panose="02020603050405020304" pitchFamily="18" charset="0"/>
                        </a:rPr>
                        <a:t> </a:t>
                      </a:r>
                      <a:r>
                        <a:rPr lang="ru-RU" sz="1400" dirty="0" err="1">
                          <a:effectLst/>
                          <a:latin typeface="Times New Roman" panose="02020603050405020304" pitchFamily="18" charset="0"/>
                          <a:cs typeface="Times New Roman" panose="02020603050405020304" pitchFamily="18" charset="0"/>
                        </a:rPr>
                        <a:t>талдамалық</a:t>
                      </a:r>
                      <a:r>
                        <a:rPr lang="ru-RU" sz="1400" dirty="0">
                          <a:effectLst/>
                          <a:latin typeface="Times New Roman" panose="02020603050405020304" pitchFamily="18" charset="0"/>
                          <a:cs typeface="Times New Roman" panose="02020603050405020304" pitchFamily="18" charset="0"/>
                        </a:rPr>
                        <a:t> </a:t>
                      </a:r>
                      <a:r>
                        <a:rPr lang="ru-RU" sz="1400" dirty="0" err="1">
                          <a:effectLst/>
                          <a:latin typeface="Times New Roman" panose="02020603050405020304" pitchFamily="18" charset="0"/>
                          <a:cs typeface="Times New Roman" panose="02020603050405020304" pitchFamily="18" charset="0"/>
                        </a:rPr>
                        <a:t>есептер</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451426469"/>
                  </a:ext>
                </a:extLst>
              </a:tr>
            </a:tbl>
          </a:graphicData>
        </a:graphic>
      </p:graphicFrame>
    </p:spTree>
    <p:extLst>
      <p:ext uri="{BB962C8B-B14F-4D97-AF65-F5344CB8AC3E}">
        <p14:creationId xmlns:p14="http://schemas.microsoft.com/office/powerpoint/2010/main" val="41883788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a:extLst>
              <a:ext uri="{FF2B5EF4-FFF2-40B4-BE49-F238E27FC236}">
                <a16:creationId xmlns:a16="http://schemas.microsoft.com/office/drawing/2014/main" id="{FD8F8733-EBFA-DA1E-282D-24066984B9FC}"/>
              </a:ext>
            </a:extLst>
          </p:cNvPr>
          <p:cNvGraphicFramePr>
            <a:graphicFrameLocks noGrp="1"/>
          </p:cNvGraphicFramePr>
          <p:nvPr>
            <p:extLst>
              <p:ext uri="{D42A27DB-BD31-4B8C-83A1-F6EECF244321}">
                <p14:modId xmlns:p14="http://schemas.microsoft.com/office/powerpoint/2010/main" val="1526157704"/>
              </p:ext>
            </p:extLst>
          </p:nvPr>
        </p:nvGraphicFramePr>
        <p:xfrm>
          <a:off x="1714500" y="1049010"/>
          <a:ext cx="9286875" cy="1243203"/>
        </p:xfrm>
        <a:graphic>
          <a:graphicData uri="http://schemas.openxmlformats.org/drawingml/2006/table">
            <a:tbl>
              <a:tblPr firstRow="1" firstCol="1" bandRow="1">
                <a:tableStyleId>{5C22544A-7EE6-4342-B048-85BDC9FD1C3A}</a:tableStyleId>
              </a:tblPr>
              <a:tblGrid>
                <a:gridCol w="975995">
                  <a:extLst>
                    <a:ext uri="{9D8B030D-6E8A-4147-A177-3AD203B41FA5}">
                      <a16:colId xmlns:a16="http://schemas.microsoft.com/office/drawing/2014/main" val="96726454"/>
                    </a:ext>
                  </a:extLst>
                </a:gridCol>
                <a:gridCol w="975995">
                  <a:extLst>
                    <a:ext uri="{9D8B030D-6E8A-4147-A177-3AD203B41FA5}">
                      <a16:colId xmlns:a16="http://schemas.microsoft.com/office/drawing/2014/main" val="4064241483"/>
                    </a:ext>
                  </a:extLst>
                </a:gridCol>
                <a:gridCol w="975995">
                  <a:extLst>
                    <a:ext uri="{9D8B030D-6E8A-4147-A177-3AD203B41FA5}">
                      <a16:colId xmlns:a16="http://schemas.microsoft.com/office/drawing/2014/main" val="2132940131"/>
                    </a:ext>
                  </a:extLst>
                </a:gridCol>
                <a:gridCol w="1005840">
                  <a:extLst>
                    <a:ext uri="{9D8B030D-6E8A-4147-A177-3AD203B41FA5}">
                      <a16:colId xmlns:a16="http://schemas.microsoft.com/office/drawing/2014/main" val="2567504934"/>
                    </a:ext>
                  </a:extLst>
                </a:gridCol>
                <a:gridCol w="1247775">
                  <a:extLst>
                    <a:ext uri="{9D8B030D-6E8A-4147-A177-3AD203B41FA5}">
                      <a16:colId xmlns:a16="http://schemas.microsoft.com/office/drawing/2014/main" val="695497314"/>
                    </a:ext>
                  </a:extLst>
                </a:gridCol>
                <a:gridCol w="1400175">
                  <a:extLst>
                    <a:ext uri="{9D8B030D-6E8A-4147-A177-3AD203B41FA5}">
                      <a16:colId xmlns:a16="http://schemas.microsoft.com/office/drawing/2014/main" val="2370492556"/>
                    </a:ext>
                  </a:extLst>
                </a:gridCol>
                <a:gridCol w="1390650">
                  <a:extLst>
                    <a:ext uri="{9D8B030D-6E8A-4147-A177-3AD203B41FA5}">
                      <a16:colId xmlns:a16="http://schemas.microsoft.com/office/drawing/2014/main" val="3651296575"/>
                    </a:ext>
                  </a:extLst>
                </a:gridCol>
                <a:gridCol w="1314450">
                  <a:extLst>
                    <a:ext uri="{9D8B030D-6E8A-4147-A177-3AD203B41FA5}">
                      <a16:colId xmlns:a16="http://schemas.microsoft.com/office/drawing/2014/main" val="3425604003"/>
                    </a:ext>
                  </a:extLst>
                </a:gridCol>
              </a:tblGrid>
              <a:tr h="335216">
                <a:tc rowSpan="2">
                  <a:txBody>
                    <a:bodyPr/>
                    <a:lstStyle/>
                    <a:p>
                      <a:pPr marL="12700" algn="just">
                        <a:lnSpc>
                          <a:spcPct val="115000"/>
                        </a:lnSpc>
                        <a:spcAft>
                          <a:spcPts val="100"/>
                        </a:spcAft>
                        <a:buNone/>
                      </a:pPr>
                      <a:r>
                        <a:rPr lang="en-US" sz="1400">
                          <a:effectLst/>
                          <a:latin typeface="Times New Roman" panose="02020603050405020304" pitchFamily="18" charset="0"/>
                          <a:cs typeface="Times New Roman" panose="02020603050405020304" pitchFamily="18" charset="0"/>
                        </a:rPr>
                        <a:t>Күні</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gridSpan="3">
                  <a:txBody>
                    <a:bodyPr/>
                    <a:lstStyle/>
                    <a:p>
                      <a:pPr marL="12700" algn="just">
                        <a:lnSpc>
                          <a:spcPct val="115000"/>
                        </a:lnSpc>
                        <a:spcAft>
                          <a:spcPts val="100"/>
                        </a:spcAft>
                        <a:buNone/>
                      </a:pPr>
                      <a:r>
                        <a:rPr lang="en-US" sz="1400">
                          <a:effectLst/>
                          <a:latin typeface="Times New Roman" panose="02020603050405020304" pitchFamily="18" charset="0"/>
                          <a:cs typeface="Times New Roman" panose="02020603050405020304" pitchFamily="18" charset="0"/>
                        </a:rPr>
                        <a:t>Консультация алушы</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hMerge="1">
                  <a:txBody>
                    <a:bodyPr/>
                    <a:lstStyle/>
                    <a:p>
                      <a:endParaRPr lang="ru-RU"/>
                    </a:p>
                  </a:txBody>
                  <a:tcPr/>
                </a:tc>
                <a:tc hMerge="1">
                  <a:txBody>
                    <a:bodyPr/>
                    <a:lstStyle/>
                    <a:p>
                      <a:endParaRPr lang="ru-RU"/>
                    </a:p>
                  </a:txBody>
                  <a:tcPr/>
                </a:tc>
                <a:tc rowSpan="2">
                  <a:txBody>
                    <a:bodyPr/>
                    <a:lstStyle/>
                    <a:p>
                      <a:pPr marL="12700" algn="just">
                        <a:lnSpc>
                          <a:spcPct val="115000"/>
                        </a:lnSpc>
                        <a:spcAft>
                          <a:spcPts val="100"/>
                        </a:spcAft>
                        <a:buNone/>
                      </a:pPr>
                      <a:r>
                        <a:rPr lang="en-US" sz="1400">
                          <a:effectLst/>
                          <a:latin typeface="Times New Roman" panose="02020603050405020304" pitchFamily="18" charset="0"/>
                          <a:cs typeface="Times New Roman" panose="02020603050405020304" pitchFamily="18" charset="0"/>
                        </a:rPr>
                        <a:t>Сұраныс</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rowSpan="2">
                  <a:txBody>
                    <a:bodyPr/>
                    <a:lstStyle/>
                    <a:p>
                      <a:pPr marL="12700" algn="just">
                        <a:lnSpc>
                          <a:spcPct val="115000"/>
                        </a:lnSpc>
                        <a:spcAft>
                          <a:spcPts val="100"/>
                        </a:spcAft>
                        <a:buNone/>
                      </a:pPr>
                      <a:r>
                        <a:rPr lang="en-US" sz="1400" dirty="0" err="1">
                          <a:effectLst/>
                          <a:latin typeface="Times New Roman" panose="02020603050405020304" pitchFamily="18" charset="0"/>
                          <a:cs typeface="Times New Roman" panose="02020603050405020304" pitchFamily="18" charset="0"/>
                        </a:rPr>
                        <a:t>Ұсыныстар</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rowSpan="2">
                  <a:txBody>
                    <a:bodyPr/>
                    <a:lstStyle/>
                    <a:p>
                      <a:pPr marL="12700" algn="just">
                        <a:lnSpc>
                          <a:spcPct val="115000"/>
                        </a:lnSpc>
                        <a:spcAft>
                          <a:spcPts val="100"/>
                        </a:spcAft>
                        <a:buNone/>
                      </a:pPr>
                      <a:r>
                        <a:rPr lang="en-US" sz="1400">
                          <a:effectLst/>
                          <a:latin typeface="Times New Roman" panose="02020603050405020304" pitchFamily="18" charset="0"/>
                          <a:cs typeface="Times New Roman" panose="02020603050405020304" pitchFamily="18" charset="0"/>
                        </a:rPr>
                        <a:t>Ескерту</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rowSpan="2">
                  <a:txBody>
                    <a:bodyPr/>
                    <a:lstStyle/>
                    <a:p>
                      <a:pPr marL="12700" algn="just">
                        <a:lnSpc>
                          <a:spcPct val="115000"/>
                        </a:lnSpc>
                        <a:spcAft>
                          <a:spcPts val="100"/>
                        </a:spcAft>
                        <a:buNone/>
                      </a:pPr>
                      <a:r>
                        <a:rPr lang="en-US" sz="1400" dirty="0" err="1">
                          <a:effectLst/>
                          <a:latin typeface="Times New Roman" panose="02020603050405020304" pitchFamily="18" charset="0"/>
                          <a:cs typeface="Times New Roman" panose="02020603050405020304" pitchFamily="18" charset="0"/>
                        </a:rPr>
                        <a:t>Консультант</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780548553"/>
                  </a:ext>
                </a:extLst>
              </a:tr>
              <a:tr h="0">
                <a:tc vMerge="1">
                  <a:txBody>
                    <a:bodyPr/>
                    <a:lstStyle/>
                    <a:p>
                      <a:endParaRPr lang="ru-RU"/>
                    </a:p>
                  </a:txBody>
                  <a:tcPr/>
                </a:tc>
                <a:tc>
                  <a:txBody>
                    <a:bodyPr/>
                    <a:lstStyle/>
                    <a:p>
                      <a:pPr marL="12700" algn="just">
                        <a:lnSpc>
                          <a:spcPct val="115000"/>
                        </a:lnSpc>
                        <a:spcAft>
                          <a:spcPts val="100"/>
                        </a:spcAft>
                        <a:buNone/>
                      </a:pPr>
                      <a:r>
                        <a:rPr lang="en-US" sz="1400">
                          <a:effectLst/>
                          <a:latin typeface="Times New Roman" panose="02020603050405020304" pitchFamily="18" charset="0"/>
                          <a:cs typeface="Times New Roman" panose="02020603050405020304" pitchFamily="18" charset="0"/>
                        </a:rPr>
                        <a:t>Жасы</a:t>
                      </a:r>
                      <a:endParaRPr lang="ru-RU" sz="1400">
                        <a:effectLst/>
                        <a:latin typeface="Times New Roman" panose="02020603050405020304" pitchFamily="18" charset="0"/>
                        <a:cs typeface="Times New Roman" panose="02020603050405020304" pitchFamily="18" charset="0"/>
                      </a:endParaRPr>
                    </a:p>
                    <a:p>
                      <a:pPr marL="12700" algn="just">
                        <a:lnSpc>
                          <a:spcPct val="115000"/>
                        </a:lnSpc>
                        <a:spcAft>
                          <a:spcPts val="100"/>
                        </a:spcAft>
                        <a:buNone/>
                      </a:pPr>
                      <a:r>
                        <a:rPr lang="en-US" sz="1400">
                          <a:effectLst/>
                          <a:latin typeface="Times New Roman" panose="02020603050405020304" pitchFamily="18" charset="0"/>
                          <a:cs typeface="Times New Roman" panose="02020603050405020304" pitchFamily="18" charset="0"/>
                        </a:rPr>
                        <a:t>(сыныбы)</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buNone/>
                      </a:pPr>
                      <a:r>
                        <a:rPr lang="en-US" sz="1400">
                          <a:effectLst/>
                          <a:latin typeface="Times New Roman" panose="02020603050405020304" pitchFamily="18" charset="0"/>
                          <a:cs typeface="Times New Roman" panose="02020603050405020304" pitchFamily="18" charset="0"/>
                        </a:rPr>
                        <a:t>Жынысы</a:t>
                      </a:r>
                      <a:endParaRPr lang="ru-RU"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buNone/>
                      </a:pPr>
                      <a:r>
                        <a:rPr lang="en-US" sz="1400" dirty="0" err="1">
                          <a:effectLst/>
                          <a:latin typeface="Times New Roman" panose="02020603050405020304" pitchFamily="18" charset="0"/>
                          <a:cs typeface="Times New Roman" panose="02020603050405020304" pitchFamily="18" charset="0"/>
                        </a:rPr>
                        <a:t>Есімі</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extLst>
                  <a:ext uri="{0D108BD9-81ED-4DB2-BD59-A6C34878D82A}">
                    <a16:rowId xmlns:a16="http://schemas.microsoft.com/office/drawing/2014/main" val="579152193"/>
                  </a:ext>
                </a:extLst>
              </a:tr>
              <a:tr h="0">
                <a:tc>
                  <a:txBody>
                    <a:bodyPr/>
                    <a:lstStyle/>
                    <a:p>
                      <a:pPr marL="12700" algn="just">
                        <a:lnSpc>
                          <a:spcPct val="115000"/>
                        </a:lnSpc>
                        <a:spcAft>
                          <a:spcPts val="100"/>
                        </a:spcAft>
                        <a:buNone/>
                      </a:pPr>
                      <a:r>
                        <a:rPr lang="en-US" sz="1100">
                          <a:effectLst/>
                        </a:rPr>
                        <a:t> </a:t>
                      </a:r>
                      <a:endParaRPr lang="ru-RU" sz="1100">
                        <a:effectLst/>
                      </a:endParaRPr>
                    </a:p>
                    <a:p>
                      <a:pPr marL="12700" algn="just">
                        <a:lnSpc>
                          <a:spcPct val="115000"/>
                        </a:lnSpc>
                        <a:spcAft>
                          <a:spcPts val="100"/>
                        </a:spcAft>
                        <a:buNone/>
                      </a:pPr>
                      <a:r>
                        <a:rPr lang="en-US" sz="1100">
                          <a:effectLst/>
                        </a:rPr>
                        <a:t> </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buNone/>
                      </a:pPr>
                      <a:r>
                        <a:rPr lang="en-US" sz="1100">
                          <a:effectLst/>
                        </a:rPr>
                        <a:t> </a:t>
                      </a:r>
                      <a:endParaRPr lang="ru-RU" sz="1100">
                        <a:effectLst/>
                      </a:endParaRPr>
                    </a:p>
                    <a:p>
                      <a:pPr marL="12700" algn="just">
                        <a:lnSpc>
                          <a:spcPct val="115000"/>
                        </a:lnSpc>
                        <a:spcAft>
                          <a:spcPts val="100"/>
                        </a:spcAft>
                        <a:buNone/>
                      </a:pPr>
                      <a:r>
                        <a:rPr lang="en-US" sz="1100">
                          <a:effectLst/>
                        </a:rPr>
                        <a:t> </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buNone/>
                      </a:pPr>
                      <a:r>
                        <a:rPr lang="en-US" sz="1100" dirty="0">
                          <a:effectLst/>
                        </a:rPr>
                        <a:t> </a:t>
                      </a:r>
                      <a:endParaRPr lang="ru-RU" sz="1100" dirty="0">
                        <a:effectLst/>
                      </a:endParaRPr>
                    </a:p>
                    <a:p>
                      <a:pPr marL="12700" algn="just">
                        <a:lnSpc>
                          <a:spcPct val="115000"/>
                        </a:lnSpc>
                        <a:spcAft>
                          <a:spcPts val="100"/>
                        </a:spcAft>
                        <a:buNone/>
                      </a:pPr>
                      <a:r>
                        <a:rPr lang="en-US" sz="1100" dirty="0">
                          <a:effectLst/>
                        </a:rPr>
                        <a:t> </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buNone/>
                      </a:pPr>
                      <a:r>
                        <a:rPr lang="en-US" sz="1100">
                          <a:effectLst/>
                        </a:rPr>
                        <a:t> </a:t>
                      </a:r>
                      <a:endParaRPr lang="ru-RU" sz="1100">
                        <a:effectLst/>
                      </a:endParaRPr>
                    </a:p>
                    <a:p>
                      <a:pPr marL="12700" algn="just">
                        <a:lnSpc>
                          <a:spcPct val="115000"/>
                        </a:lnSpc>
                        <a:spcAft>
                          <a:spcPts val="100"/>
                        </a:spcAft>
                        <a:buNone/>
                      </a:pPr>
                      <a:r>
                        <a:rPr lang="en-US" sz="1100">
                          <a:effectLst/>
                        </a:rPr>
                        <a:t> </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buNone/>
                      </a:pPr>
                      <a:r>
                        <a:rPr lang="en-US" sz="1100">
                          <a:effectLst/>
                        </a:rPr>
                        <a:t> </a:t>
                      </a:r>
                      <a:endParaRPr lang="ru-RU" sz="1100">
                        <a:effectLst/>
                      </a:endParaRPr>
                    </a:p>
                    <a:p>
                      <a:pPr marL="12700" algn="just">
                        <a:lnSpc>
                          <a:spcPct val="115000"/>
                        </a:lnSpc>
                        <a:spcAft>
                          <a:spcPts val="100"/>
                        </a:spcAft>
                        <a:buNone/>
                      </a:pPr>
                      <a:r>
                        <a:rPr lang="en-US" sz="1100" dirty="0">
                          <a:effectLst/>
                        </a:rPr>
                        <a:t> </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buNone/>
                      </a:pPr>
                      <a:r>
                        <a:rPr lang="en-US" sz="1100">
                          <a:effectLst/>
                        </a:rPr>
                        <a:t> </a:t>
                      </a:r>
                      <a:endParaRPr lang="ru-RU" sz="1100">
                        <a:effectLst/>
                      </a:endParaRPr>
                    </a:p>
                    <a:p>
                      <a:pPr marL="12700" algn="just">
                        <a:lnSpc>
                          <a:spcPct val="115000"/>
                        </a:lnSpc>
                        <a:spcAft>
                          <a:spcPts val="100"/>
                        </a:spcAft>
                        <a:buNone/>
                      </a:pPr>
                      <a:r>
                        <a:rPr lang="en-US" sz="1100">
                          <a:effectLst/>
                        </a:rPr>
                        <a:t> </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buNone/>
                      </a:pPr>
                      <a:r>
                        <a:rPr lang="en-US" sz="1100">
                          <a:effectLst/>
                        </a:rPr>
                        <a:t> </a:t>
                      </a:r>
                      <a:endParaRPr lang="ru-RU" sz="1100">
                        <a:effectLst/>
                      </a:endParaRPr>
                    </a:p>
                    <a:p>
                      <a:pPr marL="12700" algn="just">
                        <a:lnSpc>
                          <a:spcPct val="115000"/>
                        </a:lnSpc>
                        <a:spcAft>
                          <a:spcPts val="100"/>
                        </a:spcAft>
                        <a:buNone/>
                      </a:pPr>
                      <a:r>
                        <a:rPr lang="en-US" sz="1100">
                          <a:effectLst/>
                        </a:rPr>
                        <a:t> </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buNone/>
                      </a:pPr>
                      <a:r>
                        <a:rPr lang="en-US" sz="1100" dirty="0">
                          <a:effectLst/>
                        </a:rPr>
                        <a:t> </a:t>
                      </a:r>
                      <a:endParaRPr lang="ru-RU" sz="1100" dirty="0">
                        <a:effectLst/>
                      </a:endParaRPr>
                    </a:p>
                    <a:p>
                      <a:pPr marL="12700" algn="just">
                        <a:lnSpc>
                          <a:spcPct val="115000"/>
                        </a:lnSpc>
                        <a:spcAft>
                          <a:spcPts val="100"/>
                        </a:spcAft>
                        <a:buNone/>
                      </a:pPr>
                      <a:r>
                        <a:rPr lang="en-US" sz="1100" dirty="0">
                          <a:effectLst/>
                        </a:rPr>
                        <a:t> </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1078524280"/>
                  </a:ext>
                </a:extLst>
              </a:tr>
            </a:tbl>
          </a:graphicData>
        </a:graphic>
      </p:graphicFrame>
      <p:sp>
        <p:nvSpPr>
          <p:cNvPr id="3" name="Rectangle 1">
            <a:extLst>
              <a:ext uri="{FF2B5EF4-FFF2-40B4-BE49-F238E27FC236}">
                <a16:creationId xmlns:a16="http://schemas.microsoft.com/office/drawing/2014/main" id="{4F775243-C29F-5061-5E5F-9F16AAFB16F7}"/>
              </a:ext>
            </a:extLst>
          </p:cNvPr>
          <p:cNvSpPr>
            <a:spLocks noChangeArrowheads="1"/>
          </p:cNvSpPr>
          <p:nvPr/>
        </p:nvSpPr>
        <p:spPr bwMode="auto">
          <a:xfrm>
            <a:off x="1690686" y="582188"/>
            <a:ext cx="8420211"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ru-RU" altLang="ru-RU" sz="1600" b="1"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Педагог-</a:t>
            </a:r>
            <a:r>
              <a:rPr kumimoji="0" lang="ru-RU" altLang="ru-RU" sz="1600" b="1" i="0" u="none" strike="noStrike" cap="none" normalizeH="0" baseline="0" dirty="0" err="1">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психологтің</a:t>
            </a:r>
            <a:r>
              <a:rPr kumimoji="0" lang="ru-RU" altLang="ru-RU" sz="1600" b="1"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ru-RU" sz="1600" b="1" i="0" u="none" strike="noStrike" cap="none" normalizeH="0" baseline="0" dirty="0" err="1">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консультацияларын</a:t>
            </a:r>
            <a:r>
              <a:rPr kumimoji="0" lang="ru-RU" altLang="ru-RU" sz="1600" b="1"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ru-RU" sz="1600" b="1" i="0" u="none" strike="noStrike" cap="none" normalizeH="0" baseline="0" dirty="0" err="1">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есепке</a:t>
            </a:r>
            <a:r>
              <a:rPr kumimoji="0" lang="ru-RU" altLang="ru-RU" sz="1600" b="1"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ru-RU" altLang="ru-RU" sz="1600" b="1" i="0" u="none" strike="noStrike" cap="none" normalizeH="0" baseline="0" dirty="0" err="1">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алу</a:t>
            </a:r>
            <a:r>
              <a:rPr kumimoji="0" lang="ru-RU" altLang="ru-RU" sz="1600" b="1"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журналы</a:t>
            </a:r>
            <a:endParaRPr kumimoji="0" lang="ru-RU" altLang="ru-RU" sz="16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ru-RU" sz="1400" b="0"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rPr>
              <a:t>  </a:t>
            </a:r>
            <a:endParaRPr kumimoji="0" lang="en-US" altLang="ru-RU" sz="1800" b="0" i="0" u="none" strike="noStrike" cap="none" normalizeH="0" baseline="0" dirty="0">
              <a:ln>
                <a:noFill/>
              </a:ln>
              <a:solidFill>
                <a:schemeClr val="tx1"/>
              </a:solidFill>
              <a:effectLst/>
              <a:latin typeface="Arial" panose="020B0604020202020204" pitchFamily="34" charset="0"/>
            </a:endParaRPr>
          </a:p>
        </p:txBody>
      </p:sp>
      <p:sp>
        <p:nvSpPr>
          <p:cNvPr id="4" name="Rectangle 1">
            <a:extLst>
              <a:ext uri="{FF2B5EF4-FFF2-40B4-BE49-F238E27FC236}">
                <a16:creationId xmlns:a16="http://schemas.microsoft.com/office/drawing/2014/main" id="{E15B0F13-8CBA-1961-37C6-4E31536F7AF3}"/>
              </a:ext>
            </a:extLst>
          </p:cNvPr>
          <p:cNvSpPr>
            <a:spLocks noChangeArrowheads="1"/>
          </p:cNvSpPr>
          <p:nvPr/>
        </p:nvSpPr>
        <p:spPr bwMode="auto">
          <a:xfrm>
            <a:off x="1714500" y="2482036"/>
            <a:ext cx="9239249"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kumimoji="0" lang="en-US" altLang="ru-RU" sz="1400" b="0" i="0" u="none" strike="noStrike" cap="none" normalizeH="0" baseline="0" dirty="0" err="1">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Ұсыныстар</a:t>
            </a:r>
            <a:r>
              <a:rPr lang="ru-RU" altLang="ru-RU" sz="1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r>
              <a:rPr kumimoji="0" lang="en-US" altLang="ru-RU" sz="14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ru-RU" sz="1400" b="0" i="0" u="none" strike="noStrike" cap="none" normalizeH="0" baseline="0" dirty="0" err="1">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бағанында</a:t>
            </a:r>
            <a:r>
              <a:rPr kumimoji="0" lang="en-US" altLang="ru-RU" sz="14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ru-RU" sz="1400" b="0" i="0" u="none" strike="noStrike" cap="none" normalizeH="0" baseline="0" dirty="0" err="1">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жұмыстың</a:t>
            </a:r>
            <a:r>
              <a:rPr kumimoji="0" lang="en-US" altLang="ru-RU" sz="14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ru-RU" sz="1400" b="0" i="0" u="none" strike="noStrike" cap="none" normalizeH="0" baseline="0" dirty="0" err="1">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процесі</a:t>
            </a:r>
            <a:r>
              <a:rPr kumimoji="0" lang="en-US" altLang="ru-RU" sz="14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ru-RU" sz="1400" b="0" i="0" u="none" strike="noStrike" cap="none" normalizeH="0" baseline="0" dirty="0" err="1">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мен</a:t>
            </a:r>
            <a:r>
              <a:rPr kumimoji="0" lang="en-US" altLang="ru-RU" sz="14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ru-RU" sz="1400" b="0" i="0" u="none" strike="noStrike" cap="none" normalizeH="0" baseline="0" dirty="0" err="1">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нәтижесі</a:t>
            </a:r>
            <a:r>
              <a:rPr kumimoji="0" lang="en-US" altLang="ru-RU" sz="14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ru-RU" sz="1400" b="0" i="0" u="none" strike="noStrike" cap="none" normalizeH="0" baseline="0" dirty="0" err="1">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қысқаша</a:t>
            </a:r>
            <a:r>
              <a:rPr kumimoji="0" lang="en-US" altLang="ru-RU" sz="14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ru-RU" sz="1400" b="0" i="0" u="none" strike="noStrike" cap="none" normalizeH="0" baseline="0" dirty="0" err="1">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сипатталады</a:t>
            </a:r>
            <a:r>
              <a:rPr kumimoji="0" lang="en-US" altLang="ru-RU" sz="14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kumimoji="0" lang="ru-RU" altLang="ru-RU"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ru-RU" sz="1400" b="0" i="0" u="none" strike="noStrike" cap="none" normalizeH="0" baseline="0" dirty="0" err="1">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Білім</a:t>
            </a:r>
            <a:r>
              <a:rPr kumimoji="0" lang="en-US" altLang="ru-RU" sz="14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ru-RU" sz="1400" b="0" i="0" u="none" strike="noStrike" cap="none" normalizeH="0" baseline="0" dirty="0" err="1">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беру</a:t>
            </a:r>
            <a:r>
              <a:rPr kumimoji="0" lang="en-US" altLang="ru-RU" sz="14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ru-RU" sz="1400" b="0" i="0" u="none" strike="noStrike" cap="none" normalizeH="0" baseline="0" dirty="0" err="1">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ұйымдарындағы</a:t>
            </a:r>
            <a:r>
              <a:rPr kumimoji="0" lang="en-US" altLang="ru-RU" sz="14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ru-RU" sz="1400" b="0" i="0" u="none" strike="noStrike" cap="none" normalizeH="0" baseline="0" dirty="0" err="1">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педагог-психологтардың</a:t>
            </a:r>
            <a:r>
              <a:rPr kumimoji="0" lang="en-US" altLang="ru-RU" sz="14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ru-RU" sz="1400" b="0" i="0" u="none" strike="noStrike" cap="none" normalizeH="0" baseline="0" dirty="0" err="1">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санына</a:t>
            </a:r>
            <a:r>
              <a:rPr kumimoji="0" lang="en-US" altLang="ru-RU" sz="14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ru-RU" sz="1400" b="0" i="0" u="none" strike="noStrike" cap="none" normalizeH="0" baseline="0" dirty="0" err="1">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қарамастан</a:t>
            </a:r>
            <a:r>
              <a:rPr kumimoji="0" lang="en-US" altLang="ru-RU" sz="14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ru-RU" sz="1400" b="0" i="0" u="none" strike="noStrike" cap="none" normalizeH="0" baseline="0" dirty="0" err="1">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бірыңғай</a:t>
            </a:r>
            <a:r>
              <a:rPr kumimoji="0" lang="en-US" altLang="ru-RU" sz="14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ru-RU" sz="1400" b="0" i="0" u="none" strike="noStrike" cap="none" normalizeH="0" baseline="0" dirty="0" err="1">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журнал</a:t>
            </a:r>
            <a:r>
              <a:rPr kumimoji="0" lang="en-US" altLang="ru-RU" sz="14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kumimoji="0" lang="en-US" altLang="ru-RU" sz="1400" b="0" i="0" u="none" strike="noStrike" cap="none" normalizeH="0" baseline="0" dirty="0" err="1">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жүргізіледі</a:t>
            </a:r>
            <a:r>
              <a:rPr kumimoji="0" lang="en-US" altLang="ru-RU" sz="14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kumimoji="0" lang="en-US" altLang="ru-RU"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graphicFrame>
        <p:nvGraphicFramePr>
          <p:cNvPr id="10" name="Таблица 9">
            <a:extLst>
              <a:ext uri="{FF2B5EF4-FFF2-40B4-BE49-F238E27FC236}">
                <a16:creationId xmlns:a16="http://schemas.microsoft.com/office/drawing/2014/main" id="{3B52BFAD-D43F-8B52-D820-34D6C8193F20}"/>
              </a:ext>
            </a:extLst>
          </p:cNvPr>
          <p:cNvGraphicFramePr>
            <a:graphicFrameLocks noGrp="1"/>
          </p:cNvGraphicFramePr>
          <p:nvPr>
            <p:extLst>
              <p:ext uri="{D42A27DB-BD31-4B8C-83A1-F6EECF244321}">
                <p14:modId xmlns:p14="http://schemas.microsoft.com/office/powerpoint/2010/main" val="3322526639"/>
              </p:ext>
            </p:extLst>
          </p:nvPr>
        </p:nvGraphicFramePr>
        <p:xfrm>
          <a:off x="1690686" y="4004118"/>
          <a:ext cx="9286875" cy="1306703"/>
        </p:xfrm>
        <a:graphic>
          <a:graphicData uri="http://schemas.openxmlformats.org/drawingml/2006/table">
            <a:tbl>
              <a:tblPr firstRow="1" firstCol="1" bandRow="1">
                <a:tableStyleId>{5C22544A-7EE6-4342-B048-85BDC9FD1C3A}</a:tableStyleId>
              </a:tblPr>
              <a:tblGrid>
                <a:gridCol w="975995">
                  <a:extLst>
                    <a:ext uri="{9D8B030D-6E8A-4147-A177-3AD203B41FA5}">
                      <a16:colId xmlns:a16="http://schemas.microsoft.com/office/drawing/2014/main" val="1518939013"/>
                    </a:ext>
                  </a:extLst>
                </a:gridCol>
                <a:gridCol w="975995">
                  <a:extLst>
                    <a:ext uri="{9D8B030D-6E8A-4147-A177-3AD203B41FA5}">
                      <a16:colId xmlns:a16="http://schemas.microsoft.com/office/drawing/2014/main" val="1811820059"/>
                    </a:ext>
                  </a:extLst>
                </a:gridCol>
                <a:gridCol w="975995">
                  <a:extLst>
                    <a:ext uri="{9D8B030D-6E8A-4147-A177-3AD203B41FA5}">
                      <a16:colId xmlns:a16="http://schemas.microsoft.com/office/drawing/2014/main" val="2216896155"/>
                    </a:ext>
                  </a:extLst>
                </a:gridCol>
                <a:gridCol w="1005840">
                  <a:extLst>
                    <a:ext uri="{9D8B030D-6E8A-4147-A177-3AD203B41FA5}">
                      <a16:colId xmlns:a16="http://schemas.microsoft.com/office/drawing/2014/main" val="264440709"/>
                    </a:ext>
                  </a:extLst>
                </a:gridCol>
                <a:gridCol w="1247775">
                  <a:extLst>
                    <a:ext uri="{9D8B030D-6E8A-4147-A177-3AD203B41FA5}">
                      <a16:colId xmlns:a16="http://schemas.microsoft.com/office/drawing/2014/main" val="2569863736"/>
                    </a:ext>
                  </a:extLst>
                </a:gridCol>
                <a:gridCol w="1400175">
                  <a:extLst>
                    <a:ext uri="{9D8B030D-6E8A-4147-A177-3AD203B41FA5}">
                      <a16:colId xmlns:a16="http://schemas.microsoft.com/office/drawing/2014/main" val="847354747"/>
                    </a:ext>
                  </a:extLst>
                </a:gridCol>
                <a:gridCol w="1390650">
                  <a:extLst>
                    <a:ext uri="{9D8B030D-6E8A-4147-A177-3AD203B41FA5}">
                      <a16:colId xmlns:a16="http://schemas.microsoft.com/office/drawing/2014/main" val="689738842"/>
                    </a:ext>
                  </a:extLst>
                </a:gridCol>
                <a:gridCol w="1314450">
                  <a:extLst>
                    <a:ext uri="{9D8B030D-6E8A-4147-A177-3AD203B41FA5}">
                      <a16:colId xmlns:a16="http://schemas.microsoft.com/office/drawing/2014/main" val="3659368349"/>
                    </a:ext>
                  </a:extLst>
                </a:gridCol>
              </a:tblGrid>
              <a:tr h="398716">
                <a:tc rowSpan="2">
                  <a:txBody>
                    <a:bodyPr/>
                    <a:lstStyle/>
                    <a:p>
                      <a:pPr marL="12700" algn="just">
                        <a:lnSpc>
                          <a:spcPct val="115000"/>
                        </a:lnSpc>
                        <a:spcAft>
                          <a:spcPts val="100"/>
                        </a:spcAft>
                        <a:buNone/>
                      </a:pPr>
                      <a:r>
                        <a:rPr lang="ru-RU" sz="1400" dirty="0">
                          <a:effectLst/>
                          <a:latin typeface="Times New Roman" panose="02020603050405020304" pitchFamily="18" charset="0"/>
                          <a:ea typeface="Times New Roman" panose="02020603050405020304" pitchFamily="18" charset="0"/>
                          <a:cs typeface="Times New Roman" panose="02020603050405020304" pitchFamily="18" charset="0"/>
                        </a:rPr>
                        <a:t>Дата</a:t>
                      </a:r>
                    </a:p>
                  </a:txBody>
                  <a:tcPr marL="9525" marR="9525" marT="9525" marB="9525" anchor="ctr"/>
                </a:tc>
                <a:tc gridSpan="3">
                  <a:txBody>
                    <a:bodyPr/>
                    <a:lstStyle/>
                    <a:p>
                      <a:r>
                        <a:rPr lang="ru-RU" sz="1400" dirty="0">
                          <a:latin typeface="Times New Roman" panose="02020603050405020304" pitchFamily="18" charset="0"/>
                          <a:cs typeface="Times New Roman" panose="02020603050405020304" pitchFamily="18" charset="0"/>
                        </a:rPr>
                        <a:t>Консультируемый</a:t>
                      </a:r>
                    </a:p>
                  </a:txBody>
                  <a:tcPr marL="9525" marR="9525" marT="9525" marB="9525" anchor="ctr"/>
                </a:tc>
                <a:tc hMerge="1">
                  <a:txBody>
                    <a:bodyPr/>
                    <a:lstStyle/>
                    <a:p>
                      <a:endParaRPr lang="ru-RU"/>
                    </a:p>
                  </a:txBody>
                  <a:tcPr/>
                </a:tc>
                <a:tc hMerge="1">
                  <a:txBody>
                    <a:bodyPr/>
                    <a:lstStyle/>
                    <a:p>
                      <a:endParaRPr lang="ru-RU"/>
                    </a:p>
                  </a:txBody>
                  <a:tcPr/>
                </a:tc>
                <a:tc rowSpan="2">
                  <a:txBody>
                    <a:bodyPr/>
                    <a:lstStyle/>
                    <a:p>
                      <a:pPr marL="12700" algn="just">
                        <a:lnSpc>
                          <a:spcPct val="115000"/>
                        </a:lnSpc>
                        <a:spcAft>
                          <a:spcPts val="100"/>
                        </a:spcAft>
                        <a:buNone/>
                      </a:pPr>
                      <a:r>
                        <a:rPr lang="ru-RU" sz="1400" dirty="0">
                          <a:effectLst/>
                          <a:latin typeface="Times New Roman" panose="02020603050405020304" pitchFamily="18" charset="0"/>
                          <a:cs typeface="Times New Roman" panose="02020603050405020304" pitchFamily="18" charset="0"/>
                        </a:rPr>
                        <a:t>Запрос</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rowSpan="2">
                  <a:txBody>
                    <a:bodyPr/>
                    <a:lstStyle/>
                    <a:p>
                      <a:pPr marL="12700" algn="just">
                        <a:lnSpc>
                          <a:spcPct val="115000"/>
                        </a:lnSpc>
                        <a:spcAft>
                          <a:spcPts val="100"/>
                        </a:spcAft>
                        <a:buNone/>
                      </a:pPr>
                      <a:r>
                        <a:rPr lang="ru-RU" sz="1400" dirty="0">
                          <a:effectLst/>
                          <a:latin typeface="Times New Roman" panose="02020603050405020304" pitchFamily="18" charset="0"/>
                          <a:cs typeface="Times New Roman" panose="02020603050405020304" pitchFamily="18" charset="0"/>
                        </a:rPr>
                        <a:t>Рекомендации</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rowSpan="2">
                  <a:txBody>
                    <a:bodyPr/>
                    <a:lstStyle/>
                    <a:p>
                      <a:pPr marL="12700" algn="just">
                        <a:lnSpc>
                          <a:spcPct val="115000"/>
                        </a:lnSpc>
                        <a:spcAft>
                          <a:spcPts val="100"/>
                        </a:spcAft>
                        <a:buNone/>
                      </a:pPr>
                      <a:r>
                        <a:rPr lang="ru-RU" sz="1400" dirty="0">
                          <a:effectLst/>
                          <a:latin typeface="Times New Roman" panose="02020603050405020304" pitchFamily="18" charset="0"/>
                          <a:cs typeface="Times New Roman" panose="02020603050405020304" pitchFamily="18" charset="0"/>
                        </a:rPr>
                        <a:t>Примечания</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rowSpan="2">
                  <a:txBody>
                    <a:bodyPr/>
                    <a:lstStyle/>
                    <a:p>
                      <a:pPr marL="12700" algn="just">
                        <a:lnSpc>
                          <a:spcPct val="115000"/>
                        </a:lnSpc>
                        <a:spcAft>
                          <a:spcPts val="100"/>
                        </a:spcAft>
                        <a:buNone/>
                      </a:pPr>
                      <a:r>
                        <a:rPr lang="en-US" sz="1400" dirty="0" err="1">
                          <a:effectLst/>
                          <a:latin typeface="Times New Roman" panose="02020603050405020304" pitchFamily="18" charset="0"/>
                          <a:cs typeface="Times New Roman" panose="02020603050405020304" pitchFamily="18" charset="0"/>
                        </a:rPr>
                        <a:t>Консультант</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2231093225"/>
                  </a:ext>
                </a:extLst>
              </a:tr>
              <a:tr h="0">
                <a:tc vMerge="1">
                  <a:txBody>
                    <a:bodyPr/>
                    <a:lstStyle/>
                    <a:p>
                      <a:endParaRPr lang="ru-RU"/>
                    </a:p>
                  </a:txBody>
                  <a:tcPr/>
                </a:tc>
                <a:tc>
                  <a:txBody>
                    <a:bodyPr/>
                    <a:lstStyle/>
                    <a:p>
                      <a:pPr marL="12700" algn="just">
                        <a:lnSpc>
                          <a:spcPct val="115000"/>
                        </a:lnSpc>
                        <a:spcAft>
                          <a:spcPts val="100"/>
                        </a:spcAft>
                        <a:buNone/>
                      </a:pPr>
                      <a:r>
                        <a:rPr lang="ru-RU" sz="1400" dirty="0">
                          <a:effectLst/>
                          <a:latin typeface="Times New Roman" panose="02020603050405020304" pitchFamily="18" charset="0"/>
                          <a:cs typeface="Times New Roman" panose="02020603050405020304" pitchFamily="18" charset="0"/>
                        </a:rPr>
                        <a:t>Возраст</a:t>
                      </a:r>
                    </a:p>
                    <a:p>
                      <a:pPr marL="12700" algn="just">
                        <a:lnSpc>
                          <a:spcPct val="115000"/>
                        </a:lnSpc>
                        <a:spcAft>
                          <a:spcPts val="100"/>
                        </a:spcAft>
                        <a:buNone/>
                      </a:pPr>
                      <a:r>
                        <a:rPr lang="en-US" sz="1400" dirty="0">
                          <a:effectLst/>
                          <a:latin typeface="Times New Roman" panose="02020603050405020304" pitchFamily="18" charset="0"/>
                          <a:cs typeface="Times New Roman" panose="02020603050405020304" pitchFamily="18" charset="0"/>
                        </a:rPr>
                        <a:t>(</a:t>
                      </a:r>
                      <a:r>
                        <a:rPr lang="ru-RU" sz="1400" dirty="0">
                          <a:effectLst/>
                          <a:latin typeface="Times New Roman" panose="02020603050405020304" pitchFamily="18" charset="0"/>
                          <a:cs typeface="Times New Roman" panose="02020603050405020304" pitchFamily="18" charset="0"/>
                        </a:rPr>
                        <a:t>класс</a:t>
                      </a:r>
                      <a:r>
                        <a:rPr lang="en-US" sz="1400" dirty="0">
                          <a:effectLst/>
                          <a:latin typeface="Times New Roman" panose="02020603050405020304" pitchFamily="18" charset="0"/>
                          <a:cs typeface="Times New Roman" panose="02020603050405020304" pitchFamily="18" charset="0"/>
                        </a:rPr>
                        <a:t>)</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buNone/>
                      </a:pPr>
                      <a:r>
                        <a:rPr lang="ru-RU" sz="1400" dirty="0">
                          <a:effectLst/>
                          <a:latin typeface="Times New Roman" panose="02020603050405020304" pitchFamily="18" charset="0"/>
                          <a:cs typeface="Times New Roman" panose="02020603050405020304" pitchFamily="18" charset="0"/>
                        </a:rPr>
                        <a:t>Пол</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buNone/>
                      </a:pPr>
                      <a:r>
                        <a:rPr lang="ru-RU" sz="1400" dirty="0">
                          <a:effectLst/>
                          <a:latin typeface="Times New Roman" panose="02020603050405020304" pitchFamily="18" charset="0"/>
                          <a:cs typeface="Times New Roman" panose="02020603050405020304" pitchFamily="18" charset="0"/>
                        </a:rPr>
                        <a:t>Имя</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extLst>
                  <a:ext uri="{0D108BD9-81ED-4DB2-BD59-A6C34878D82A}">
                    <a16:rowId xmlns:a16="http://schemas.microsoft.com/office/drawing/2014/main" val="3207815979"/>
                  </a:ext>
                </a:extLst>
              </a:tr>
              <a:tr h="0">
                <a:tc>
                  <a:txBody>
                    <a:bodyPr/>
                    <a:lstStyle/>
                    <a:p>
                      <a:pPr marL="12700" algn="just">
                        <a:lnSpc>
                          <a:spcPct val="115000"/>
                        </a:lnSpc>
                        <a:spcAft>
                          <a:spcPts val="100"/>
                        </a:spcAft>
                        <a:buNone/>
                      </a:pPr>
                      <a:r>
                        <a:rPr lang="en-US" sz="1100">
                          <a:effectLst/>
                        </a:rPr>
                        <a:t> </a:t>
                      </a:r>
                      <a:endParaRPr lang="ru-RU" sz="1100">
                        <a:effectLst/>
                      </a:endParaRPr>
                    </a:p>
                    <a:p>
                      <a:pPr marL="12700" algn="just">
                        <a:lnSpc>
                          <a:spcPct val="115000"/>
                        </a:lnSpc>
                        <a:spcAft>
                          <a:spcPts val="100"/>
                        </a:spcAft>
                        <a:buNone/>
                      </a:pPr>
                      <a:r>
                        <a:rPr lang="en-US" sz="1100">
                          <a:effectLst/>
                        </a:rPr>
                        <a:t> </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buNone/>
                      </a:pPr>
                      <a:r>
                        <a:rPr lang="en-US" sz="1100">
                          <a:effectLst/>
                        </a:rPr>
                        <a:t> </a:t>
                      </a:r>
                      <a:endParaRPr lang="ru-RU" sz="1100">
                        <a:effectLst/>
                      </a:endParaRPr>
                    </a:p>
                    <a:p>
                      <a:pPr marL="12700" algn="just">
                        <a:lnSpc>
                          <a:spcPct val="115000"/>
                        </a:lnSpc>
                        <a:spcAft>
                          <a:spcPts val="100"/>
                        </a:spcAft>
                        <a:buNone/>
                      </a:pPr>
                      <a:r>
                        <a:rPr lang="en-US" sz="1100">
                          <a:effectLst/>
                        </a:rPr>
                        <a:t> </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buNone/>
                      </a:pPr>
                      <a:r>
                        <a:rPr lang="en-US" sz="1100">
                          <a:effectLst/>
                        </a:rPr>
                        <a:t> </a:t>
                      </a:r>
                      <a:endParaRPr lang="ru-RU" sz="1100">
                        <a:effectLst/>
                      </a:endParaRPr>
                    </a:p>
                    <a:p>
                      <a:pPr marL="12700" algn="just">
                        <a:lnSpc>
                          <a:spcPct val="115000"/>
                        </a:lnSpc>
                        <a:spcAft>
                          <a:spcPts val="100"/>
                        </a:spcAft>
                        <a:buNone/>
                      </a:pPr>
                      <a:r>
                        <a:rPr lang="en-US" sz="1100">
                          <a:effectLst/>
                        </a:rPr>
                        <a:t> </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buNone/>
                      </a:pPr>
                      <a:r>
                        <a:rPr lang="en-US" sz="1100">
                          <a:effectLst/>
                        </a:rPr>
                        <a:t> </a:t>
                      </a:r>
                      <a:endParaRPr lang="ru-RU" sz="1100">
                        <a:effectLst/>
                      </a:endParaRPr>
                    </a:p>
                    <a:p>
                      <a:pPr marL="12700" algn="just">
                        <a:lnSpc>
                          <a:spcPct val="115000"/>
                        </a:lnSpc>
                        <a:spcAft>
                          <a:spcPts val="100"/>
                        </a:spcAft>
                        <a:buNone/>
                      </a:pPr>
                      <a:r>
                        <a:rPr lang="en-US" sz="1100">
                          <a:effectLst/>
                        </a:rPr>
                        <a:t> </a:t>
                      </a:r>
                      <a:endParaRPr lang="ru-RU"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buNone/>
                      </a:pPr>
                      <a:r>
                        <a:rPr lang="en-US" sz="1100" dirty="0">
                          <a:effectLst/>
                        </a:rPr>
                        <a:t> </a:t>
                      </a:r>
                      <a:endParaRPr lang="ru-RU" sz="1100" dirty="0">
                        <a:effectLst/>
                      </a:endParaRPr>
                    </a:p>
                    <a:p>
                      <a:pPr marL="12700" algn="just">
                        <a:lnSpc>
                          <a:spcPct val="115000"/>
                        </a:lnSpc>
                        <a:spcAft>
                          <a:spcPts val="100"/>
                        </a:spcAft>
                        <a:buNone/>
                      </a:pPr>
                      <a:r>
                        <a:rPr lang="en-US" sz="1100" dirty="0">
                          <a:effectLst/>
                        </a:rPr>
                        <a:t> </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buNone/>
                      </a:pPr>
                      <a:r>
                        <a:rPr lang="en-US" sz="1100" dirty="0">
                          <a:effectLst/>
                        </a:rPr>
                        <a:t> </a:t>
                      </a:r>
                      <a:endParaRPr lang="ru-RU" sz="1100" dirty="0">
                        <a:effectLst/>
                      </a:endParaRPr>
                    </a:p>
                    <a:p>
                      <a:pPr marL="12700" algn="just">
                        <a:lnSpc>
                          <a:spcPct val="115000"/>
                        </a:lnSpc>
                        <a:spcAft>
                          <a:spcPts val="100"/>
                        </a:spcAft>
                        <a:buNone/>
                      </a:pPr>
                      <a:r>
                        <a:rPr lang="en-US" sz="1100" dirty="0">
                          <a:effectLst/>
                        </a:rPr>
                        <a:t> </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buNone/>
                      </a:pPr>
                      <a:r>
                        <a:rPr lang="en-US" sz="1100" dirty="0">
                          <a:effectLst/>
                        </a:rPr>
                        <a:t> </a:t>
                      </a:r>
                      <a:endParaRPr lang="ru-RU" sz="1100" dirty="0">
                        <a:effectLst/>
                      </a:endParaRPr>
                    </a:p>
                    <a:p>
                      <a:pPr marL="12700" algn="just">
                        <a:lnSpc>
                          <a:spcPct val="115000"/>
                        </a:lnSpc>
                        <a:spcAft>
                          <a:spcPts val="100"/>
                        </a:spcAft>
                        <a:buNone/>
                      </a:pPr>
                      <a:r>
                        <a:rPr lang="en-US" sz="1100" dirty="0">
                          <a:effectLst/>
                        </a:rPr>
                        <a:t> </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tc>
                  <a:txBody>
                    <a:bodyPr/>
                    <a:lstStyle/>
                    <a:p>
                      <a:pPr marL="12700" algn="just">
                        <a:lnSpc>
                          <a:spcPct val="115000"/>
                        </a:lnSpc>
                        <a:spcAft>
                          <a:spcPts val="100"/>
                        </a:spcAft>
                        <a:buNone/>
                      </a:pPr>
                      <a:r>
                        <a:rPr lang="en-US" sz="1100" dirty="0">
                          <a:effectLst/>
                        </a:rPr>
                        <a:t> </a:t>
                      </a:r>
                      <a:endParaRPr lang="ru-RU" sz="1100" dirty="0">
                        <a:effectLst/>
                      </a:endParaRPr>
                    </a:p>
                    <a:p>
                      <a:pPr marL="12700" algn="just">
                        <a:lnSpc>
                          <a:spcPct val="115000"/>
                        </a:lnSpc>
                        <a:spcAft>
                          <a:spcPts val="100"/>
                        </a:spcAft>
                        <a:buNone/>
                      </a:pPr>
                      <a:r>
                        <a:rPr lang="en-US" sz="1100" dirty="0">
                          <a:effectLst/>
                        </a:rPr>
                        <a:t> </a:t>
                      </a:r>
                      <a:endParaRPr lang="ru-RU"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9525" marR="9525" marT="9525" marB="9525" anchor="ctr"/>
                </a:tc>
                <a:extLst>
                  <a:ext uri="{0D108BD9-81ED-4DB2-BD59-A6C34878D82A}">
                    <a16:rowId xmlns:a16="http://schemas.microsoft.com/office/drawing/2014/main" val="464089256"/>
                  </a:ext>
                </a:extLst>
              </a:tr>
            </a:tbl>
          </a:graphicData>
        </a:graphic>
      </p:graphicFrame>
      <p:sp>
        <p:nvSpPr>
          <p:cNvPr id="12" name="TextBox 11">
            <a:extLst>
              <a:ext uri="{FF2B5EF4-FFF2-40B4-BE49-F238E27FC236}">
                <a16:creationId xmlns:a16="http://schemas.microsoft.com/office/drawing/2014/main" id="{C9FAF663-1180-2600-8089-F5A21297286C}"/>
              </a:ext>
            </a:extLst>
          </p:cNvPr>
          <p:cNvSpPr txBox="1"/>
          <p:nvPr/>
        </p:nvSpPr>
        <p:spPr>
          <a:xfrm>
            <a:off x="1714500" y="3475741"/>
            <a:ext cx="6096000" cy="338554"/>
          </a:xfrm>
          <a:prstGeom prst="rect">
            <a:avLst/>
          </a:prstGeom>
          <a:noFill/>
        </p:spPr>
        <p:txBody>
          <a:bodyPr wrap="square">
            <a:spAutoFit/>
          </a:bodyPr>
          <a:lstStyle/>
          <a:p>
            <a:r>
              <a:rPr lang="ru-RU" sz="1600" b="1" dirty="0">
                <a:solidFill>
                  <a:srgbClr val="000000"/>
                </a:solidFill>
                <a:effectLst/>
                <a:latin typeface="Times New Roman" panose="02020603050405020304" pitchFamily="18" charset="0"/>
                <a:ea typeface="Times New Roman" panose="02020603050405020304" pitchFamily="18" charset="0"/>
              </a:rPr>
              <a:t>Журнал учета консультаций педагога-психолога</a:t>
            </a:r>
            <a:endParaRPr lang="ru-RU" sz="1600" b="1" dirty="0"/>
          </a:p>
        </p:txBody>
      </p:sp>
      <p:sp>
        <p:nvSpPr>
          <p:cNvPr id="15" name="Rectangle 1">
            <a:extLst>
              <a:ext uri="{FF2B5EF4-FFF2-40B4-BE49-F238E27FC236}">
                <a16:creationId xmlns:a16="http://schemas.microsoft.com/office/drawing/2014/main" id="{74FC02E8-5AD0-9F9F-E3E0-B0D7A1868A98}"/>
              </a:ext>
            </a:extLst>
          </p:cNvPr>
          <p:cNvSpPr>
            <a:spLocks noChangeArrowheads="1"/>
          </p:cNvSpPr>
          <p:nvPr/>
        </p:nvSpPr>
        <p:spPr bwMode="auto">
          <a:xfrm>
            <a:off x="1714500" y="5500644"/>
            <a:ext cx="9239249"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В графе «Рекомендации» кратко описывается процесс и результат работы.</a:t>
            </a:r>
            <a:endParaRPr kumimoji="0" lang="ru-RU" altLang="ru-RU"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altLang="ru-RU" sz="14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Ведется единый журнал вне зависимости от количества педагогов-психологов в организации образования</a:t>
            </a:r>
            <a:r>
              <a:rPr kumimoji="0" lang="en-US" altLang="ru-RU" sz="1400" b="0"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kumimoji="0" lang="en-US" altLang="ru-RU"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604534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a:extLst>
              <a:ext uri="{FF2B5EF4-FFF2-40B4-BE49-F238E27FC236}">
                <a16:creationId xmlns:a16="http://schemas.microsoft.com/office/drawing/2014/main" id="{093B8CA1-23A4-AEEC-75F2-B160C57ADAC9}"/>
              </a:ext>
            </a:extLst>
          </p:cNvPr>
          <p:cNvGraphicFramePr>
            <a:graphicFrameLocks noGrp="1"/>
          </p:cNvGraphicFramePr>
          <p:nvPr>
            <p:extLst>
              <p:ext uri="{D42A27DB-BD31-4B8C-83A1-F6EECF244321}">
                <p14:modId xmlns:p14="http://schemas.microsoft.com/office/powerpoint/2010/main" val="3824457202"/>
              </p:ext>
            </p:extLst>
          </p:nvPr>
        </p:nvGraphicFramePr>
        <p:xfrm>
          <a:off x="1962147" y="2630646"/>
          <a:ext cx="9229725" cy="2506980"/>
        </p:xfrm>
        <a:graphic>
          <a:graphicData uri="http://schemas.openxmlformats.org/drawingml/2006/table">
            <a:tbl>
              <a:tblPr/>
              <a:tblGrid>
                <a:gridCol w="3190875">
                  <a:extLst>
                    <a:ext uri="{9D8B030D-6E8A-4147-A177-3AD203B41FA5}">
                      <a16:colId xmlns:a16="http://schemas.microsoft.com/office/drawing/2014/main" val="3940891025"/>
                    </a:ext>
                  </a:extLst>
                </a:gridCol>
                <a:gridCol w="3209925">
                  <a:extLst>
                    <a:ext uri="{9D8B030D-6E8A-4147-A177-3AD203B41FA5}">
                      <a16:colId xmlns:a16="http://schemas.microsoft.com/office/drawing/2014/main" val="3726301620"/>
                    </a:ext>
                  </a:extLst>
                </a:gridCol>
                <a:gridCol w="2828925">
                  <a:extLst>
                    <a:ext uri="{9D8B030D-6E8A-4147-A177-3AD203B41FA5}">
                      <a16:colId xmlns:a16="http://schemas.microsoft.com/office/drawing/2014/main" val="733745089"/>
                    </a:ext>
                  </a:extLst>
                </a:gridCol>
              </a:tblGrid>
              <a:tr h="2249805">
                <a:tc>
                  <a:txBody>
                    <a:bodyPr/>
                    <a:lstStyle/>
                    <a:p>
                      <a:pPr algn="ctr" rtl="0" fontAlgn="t">
                        <a:buNone/>
                      </a:pPr>
                      <a:r>
                        <a:rPr lang="ru-RU" sz="1800" b="1" dirty="0">
                          <a:effectLst/>
                          <a:latin typeface="Times New Roman" panose="02020603050405020304" pitchFamily="18" charset="0"/>
                        </a:rPr>
                        <a:t>Информация от психолога: результаты диагностики, нахождение ребенка на учете у психолога, в группе сопровождения, на учете у психиатра, ЦПЗ, на сопровождении ЦПП, факты совершения суицида и попыток суицида</a:t>
                      </a:r>
                    </a:p>
                  </a:txBody>
                  <a:tcPr marL="28575" marR="28575" marT="19050" marB="19050">
                    <a:lnL w="9525" cap="flat" cmpd="sng" algn="ctr">
                      <a:solidFill>
                        <a:srgbClr val="000000"/>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00FF00"/>
                    </a:solidFill>
                  </a:tcPr>
                </a:tc>
                <a:tc>
                  <a:txBody>
                    <a:bodyPr/>
                    <a:lstStyle/>
                    <a:p>
                      <a:pPr rtl="0" fontAlgn="t">
                        <a:buNone/>
                      </a:pPr>
                      <a:r>
                        <a:rPr lang="ru-RU" sz="1800" b="1" dirty="0">
                          <a:effectLst/>
                          <a:latin typeface="Times New Roman" panose="02020603050405020304" pitchFamily="18" charset="0"/>
                        </a:rPr>
                        <a:t>Какая работа проведена психологом с ребенком в сложной ситуации, какие органы и организации были привлечены для работы с причинами нахождения ребенка в сложной ситуации, какие приняты меры</a:t>
                      </a:r>
                    </a:p>
                  </a:txBody>
                  <a:tcPr marL="28575" marR="28575" marT="19050" marB="19050">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00FF00"/>
                    </a:solidFill>
                  </a:tcPr>
                </a:tc>
                <a:tc>
                  <a:txBody>
                    <a:bodyPr/>
                    <a:lstStyle/>
                    <a:p>
                      <a:pPr rtl="0" fontAlgn="t">
                        <a:buNone/>
                      </a:pPr>
                      <a:r>
                        <a:rPr lang="ru-RU" sz="1800" b="1" dirty="0">
                          <a:effectLst/>
                          <a:latin typeface="Times New Roman" panose="02020603050405020304" pitchFamily="18" charset="0"/>
                        </a:rPr>
                        <a:t>Каковы изменения в состоянии ребенка после проведенной работы</a:t>
                      </a:r>
                    </a:p>
                  </a:txBody>
                  <a:tcPr marL="28575" marR="28575" marT="19050" marB="19050">
                    <a:lnL w="9525" cap="flat" cmpd="sng" algn="ctr">
                      <a:solidFill>
                        <a:srgbClr val="CCCCCC"/>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00FF00"/>
                    </a:solidFill>
                  </a:tcPr>
                </a:tc>
                <a:extLst>
                  <a:ext uri="{0D108BD9-81ED-4DB2-BD59-A6C34878D82A}">
                    <a16:rowId xmlns:a16="http://schemas.microsoft.com/office/drawing/2014/main" val="1257006664"/>
                  </a:ext>
                </a:extLst>
              </a:tr>
            </a:tbl>
          </a:graphicData>
        </a:graphic>
      </p:graphicFrame>
      <p:sp>
        <p:nvSpPr>
          <p:cNvPr id="5" name="TextBox 4">
            <a:extLst>
              <a:ext uri="{FF2B5EF4-FFF2-40B4-BE49-F238E27FC236}">
                <a16:creationId xmlns:a16="http://schemas.microsoft.com/office/drawing/2014/main" id="{7151856E-F459-9ABA-C3D2-233E42E79992}"/>
              </a:ext>
            </a:extLst>
          </p:cNvPr>
          <p:cNvSpPr txBox="1"/>
          <p:nvPr/>
        </p:nvSpPr>
        <p:spPr>
          <a:xfrm>
            <a:off x="2790823" y="1210360"/>
            <a:ext cx="7572375" cy="1077218"/>
          </a:xfrm>
          <a:prstGeom prst="rect">
            <a:avLst/>
          </a:prstGeom>
          <a:noFill/>
        </p:spPr>
        <p:txBody>
          <a:bodyPr wrap="square">
            <a:spAutoFit/>
          </a:bodyPr>
          <a:lstStyle/>
          <a:p>
            <a:pPr algn="ctr"/>
            <a:r>
              <a:rPr lang="ru-RU" sz="3200" b="1" dirty="0">
                <a:latin typeface="Times New Roman" panose="02020603050405020304" pitchFamily="18" charset="0"/>
                <a:cs typeface="Times New Roman" panose="02020603050405020304" pitchFamily="18" charset="0"/>
              </a:rPr>
              <a:t>Таблица несовершеннолетних, требующих повышенного внимания </a:t>
            </a:r>
            <a:endParaRPr lang="ru-RU" sz="3200" dirty="0"/>
          </a:p>
        </p:txBody>
      </p:sp>
    </p:spTree>
    <p:extLst>
      <p:ext uri="{BB962C8B-B14F-4D97-AF65-F5344CB8AC3E}">
        <p14:creationId xmlns:p14="http://schemas.microsoft.com/office/powerpoint/2010/main" val="38670191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Изображение выглядит как текст, компьютер, Человеческое лицо, одежда&#10;&#10;Содержимое, созданное искусственным интеллектом, может быть неверным.">
            <a:extLst>
              <a:ext uri="{FF2B5EF4-FFF2-40B4-BE49-F238E27FC236}">
                <a16:creationId xmlns:a16="http://schemas.microsoft.com/office/drawing/2014/main" id="{FE5311AD-A35A-B500-E0E3-AEAD1B8697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56635" y="400049"/>
            <a:ext cx="4882265" cy="5505451"/>
          </a:xfrm>
          <a:prstGeom prst="rect">
            <a:avLst/>
          </a:prstGeom>
        </p:spPr>
      </p:pic>
      <p:pic>
        <p:nvPicPr>
          <p:cNvPr id="4" name="Рисунок 3">
            <a:extLst>
              <a:ext uri="{FF2B5EF4-FFF2-40B4-BE49-F238E27FC236}">
                <a16:creationId xmlns:a16="http://schemas.microsoft.com/office/drawing/2014/main" id="{06783069-DE89-56FD-9164-109E9F381208}"/>
              </a:ext>
            </a:extLst>
          </p:cNvPr>
          <p:cNvPicPr>
            <a:picLocks noChangeAspect="1"/>
          </p:cNvPicPr>
          <p:nvPr/>
        </p:nvPicPr>
        <p:blipFill>
          <a:blip r:embed="rId3"/>
          <a:stretch>
            <a:fillRect/>
          </a:stretch>
        </p:blipFill>
        <p:spPr>
          <a:xfrm>
            <a:off x="6977574" y="400048"/>
            <a:ext cx="4882265" cy="5505451"/>
          </a:xfrm>
          <a:prstGeom prst="rect">
            <a:avLst/>
          </a:prstGeom>
        </p:spPr>
      </p:pic>
    </p:spTree>
    <p:extLst>
      <p:ext uri="{BB962C8B-B14F-4D97-AF65-F5344CB8AC3E}">
        <p14:creationId xmlns:p14="http://schemas.microsoft.com/office/powerpoint/2010/main" val="689134556"/>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2267</TotalTime>
  <Words>2571</Words>
  <Application>Microsoft Office PowerPoint</Application>
  <PresentationFormat>Широкоэкранный</PresentationFormat>
  <Paragraphs>269</Paragraphs>
  <Slides>17</Slides>
  <Notes>2</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17</vt:i4>
      </vt:variant>
    </vt:vector>
  </HeadingPairs>
  <TitlesOfParts>
    <vt:vector size="22" baseType="lpstr">
      <vt:lpstr>Arial</vt:lpstr>
      <vt:lpstr>Calibri</vt:lpstr>
      <vt:lpstr>Calibri Light</vt:lpstr>
      <vt:lpstr>Times New Roman</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pc</dc:creator>
  <cp:lastModifiedBy>ф</cp:lastModifiedBy>
  <cp:revision>65</cp:revision>
  <dcterms:created xsi:type="dcterms:W3CDTF">2023-11-15T12:47:46Z</dcterms:created>
  <dcterms:modified xsi:type="dcterms:W3CDTF">2026-08-20T10:12:54Z</dcterms:modified>
</cp:coreProperties>
</file>